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4"/>
  </p:notesMasterIdLst>
  <p:sldIdLst>
    <p:sldId id="256" r:id="rId5"/>
    <p:sldId id="264" r:id="rId6"/>
    <p:sldId id="327" r:id="rId7"/>
    <p:sldId id="350" r:id="rId8"/>
    <p:sldId id="354" r:id="rId9"/>
    <p:sldId id="268" r:id="rId10"/>
    <p:sldId id="279" r:id="rId11"/>
    <p:sldId id="356" r:id="rId12"/>
    <p:sldId id="345" r:id="rId13"/>
    <p:sldId id="346" r:id="rId14"/>
    <p:sldId id="318" r:id="rId15"/>
    <p:sldId id="349" r:id="rId16"/>
    <p:sldId id="348" r:id="rId17"/>
    <p:sldId id="358" r:id="rId18"/>
    <p:sldId id="344" r:id="rId19"/>
    <p:sldId id="271" r:id="rId20"/>
    <p:sldId id="319" r:id="rId21"/>
    <p:sldId id="337" r:id="rId22"/>
    <p:sldId id="277" r:id="rId23"/>
  </p:sldIdLst>
  <p:sldSz cx="121920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Heading - RBWM Organisation Structure August 2025" id="{5A13E2FA-ABE9-4573-8378-1A75ACB1B046}">
          <p14:sldIdLst>
            <p14:sldId id="256"/>
            <p14:sldId id="264"/>
            <p14:sldId id="327"/>
            <p14:sldId id="350"/>
            <p14:sldId id="354"/>
            <p14:sldId id="268"/>
            <p14:sldId id="279"/>
            <p14:sldId id="356"/>
            <p14:sldId id="345"/>
            <p14:sldId id="346"/>
            <p14:sldId id="318"/>
            <p14:sldId id="349"/>
            <p14:sldId id="348"/>
            <p14:sldId id="358"/>
            <p14:sldId id="344"/>
            <p14:sldId id="271"/>
            <p14:sldId id="319"/>
            <p14:sldId id="337"/>
            <p14:sldId id="277"/>
          </p14:sldIdLst>
        </p14:section>
        <p14:section name="Place" id="{5EB40FE0-DCF6-4D1F-BDAA-902648D30606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04DA8FE-737B-D10E-F1B6-4C466AAC52CD}" name="Vanessa Faulkner" initials="VF" userId="S::jar751@rbwm.gov.uk::671ee445-0ccf-48de-8087-2c94b71d73c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9900CC"/>
    <a:srgbClr val="800080"/>
    <a:srgbClr val="7031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 snapToGrid="0">
      <p:cViewPr varScale="1">
        <p:scale>
          <a:sx n="54" d="100"/>
          <a:sy n="54" d="100"/>
        </p:scale>
        <p:origin x="304" y="60"/>
      </p:cViewPr>
      <p:guideLst/>
    </p:cSldViewPr>
  </p:slideViewPr>
  <p:outlineViewPr>
    <p:cViewPr>
      <p:scale>
        <a:sx n="33" d="100"/>
        <a:sy n="33" d="100"/>
      </p:scale>
      <p:origin x="0" y="-852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56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7C8D8-F89C-47BE-9DAB-AB2136DF5517}" type="datetimeFigureOut">
              <a:rPr lang="en-GB" smtClean="0"/>
              <a:t>18/08/2025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40C53D-BE82-4300-B671-1CE291E8DAF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4557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40C53D-BE82-4300-B671-1CE291E8DAF7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30405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40C53D-BE82-4300-B671-1CE291E8DAF7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39756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40C53D-BE82-4300-B671-1CE291E8DAF7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1353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40C53D-BE82-4300-B671-1CE291E8DAF7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20922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40C53D-BE82-4300-B671-1CE291E8DAF7}" type="slidenum">
              <a:rPr lang="en-GB" smtClean="0"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13052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40C53D-BE82-4300-B671-1CE291E8DAF7}" type="slidenum">
              <a:rPr lang="en-GB" smtClean="0"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47809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40C53D-BE82-4300-B671-1CE291E8DAF7}" type="slidenum">
              <a:rPr lang="en-GB" smtClean="0"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863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40C53D-BE82-4300-B671-1CE291E8DAF7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82540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40C53D-BE82-4300-B671-1CE291E8DAF7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85927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40C53D-BE82-4300-B671-1CE291E8DAF7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19687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40C53D-BE82-4300-B671-1CE291E8DAF7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35065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40C53D-BE82-4300-B671-1CE291E8DAF7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65157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40C53D-BE82-4300-B671-1CE291E8DAF7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6167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40C53D-BE82-4300-B671-1CE291E8DAF7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27233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40C53D-BE82-4300-B671-1CE291E8DAF7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7574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A50AC-3A59-47FB-9537-66EB6CCA01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6E792C-C921-49ED-B631-CC59CC3792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5BBA02-A1C0-468C-B578-86B6C0CA8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725E9-534E-4F89-B90A-2BAC8BDCECA0}" type="datetimeFigureOut">
              <a:rPr lang="en-GB" smtClean="0"/>
              <a:t>18/08/2025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C900DD-1AA9-4EDA-9A42-414885CD6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9C27B0-1834-4B06-BA6C-77077FE61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0A3F7-3D71-4F72-AC5D-2D38C0C90D1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6318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85820-9435-4D37-85D9-C0C048B74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EA04D7-FE7B-4675-AD7B-3E975EECB4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72006E-3D48-462A-B277-6B1C7E01A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725E9-534E-4F89-B90A-2BAC8BDCECA0}" type="datetimeFigureOut">
              <a:rPr lang="en-GB" smtClean="0"/>
              <a:t>18/08/2025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0A0A9C-BC53-48D6-8C4B-E03DA4A83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8F237C-A643-4FCC-B0F5-38E6BEEEC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0A3F7-3D71-4F72-AC5D-2D38C0C90D1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7697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7857DD-B5A1-46F3-A6FC-7DE4DAE1EA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B7FEAE-B0C8-4B6C-BA12-C030BCBCC1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C4E98C-FCD1-44DF-BFBD-D2E309695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725E9-534E-4F89-B90A-2BAC8BDCECA0}" type="datetimeFigureOut">
              <a:rPr lang="en-GB" smtClean="0"/>
              <a:t>18/08/2025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875DF6-32F8-450C-845E-8D7F14B0F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6A9F51-CA4A-4163-B41B-870AFFB4B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0A3F7-3D71-4F72-AC5D-2D38C0C90D1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1747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D87DB-1F97-4B44-A19C-71BAB07DC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44D655-3919-4D0C-99EE-4244B580D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FFF58C-359F-4372-81AF-113061521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725E9-534E-4F89-B90A-2BAC8BDCECA0}" type="datetimeFigureOut">
              <a:rPr lang="en-GB" smtClean="0"/>
              <a:t>18/08/2025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B7E05D-DABD-439A-954C-428452CA6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61269E-1AB3-4AD9-8B65-4F6CE6165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0A3F7-3D71-4F72-AC5D-2D38C0C90D1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7447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7E6C8-B2F3-4463-A545-63C595238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C85931-C44F-4160-9E91-7E191EEB25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30D8BD-B3A0-4A54-9DB6-0F92E2AC0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725E9-534E-4F89-B90A-2BAC8BDCECA0}" type="datetimeFigureOut">
              <a:rPr lang="en-GB" smtClean="0"/>
              <a:t>18/08/2025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FB4EE3-74BC-4ED9-B3FF-C42B077B0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BB8F7E-666D-405A-8132-F4292E315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0A3F7-3D71-4F72-AC5D-2D38C0C90D1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7565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922A5-A5CB-47F3-94C6-FEA4E8E2E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8B4CA-F466-4B2F-BDC5-7A56CCE400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F3102F-3843-4404-92C2-C97DC78A79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16BF3-848C-4B2A-945B-D7D823759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725E9-534E-4F89-B90A-2BAC8BDCECA0}" type="datetimeFigureOut">
              <a:rPr lang="en-GB" smtClean="0"/>
              <a:t>18/08/2025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F87422-C022-4691-A65D-6ABB620CD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37E972-D285-44C4-A18E-CB2DC73EB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0A3F7-3D71-4F72-AC5D-2D38C0C90D1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3020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C1FD7-D2C8-4644-8005-6432E1C5A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C0965C-B0BA-43E7-BAFC-C4924F474E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DA3BD3-E1AF-47B8-938B-E39C6B4DD7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A234CC-E025-45E1-BAAE-387908D65A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0C4A57-93A4-4B87-8E3B-F550E56A11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4EE14A-49D6-433D-9C7A-06D367880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725E9-534E-4F89-B90A-2BAC8BDCECA0}" type="datetimeFigureOut">
              <a:rPr lang="en-GB" smtClean="0"/>
              <a:t>18/08/2025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892557-4002-48F6-83A7-E05568FAD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840828-6106-4886-83BB-822A8D7E0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0A3F7-3D71-4F72-AC5D-2D38C0C90D1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9382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47F1D-E223-4B8B-B593-4AF36E1AB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602D5E-1138-4E86-B5D3-1CDE82CA6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725E9-534E-4F89-B90A-2BAC8BDCECA0}" type="datetimeFigureOut">
              <a:rPr lang="en-GB" smtClean="0"/>
              <a:t>18/08/2025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0F712C-8501-4E6A-9D18-6C2FE4A8E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7F989B-B969-424C-9EA3-E7D867183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0A3F7-3D71-4F72-AC5D-2D38C0C90D1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57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D4B94D-D6FF-4FA3-ACC0-266A9F316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725E9-534E-4F89-B90A-2BAC8BDCECA0}" type="datetimeFigureOut">
              <a:rPr lang="en-GB" smtClean="0"/>
              <a:t>18/08/2025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F26027-A89B-43F4-A1AD-0F9CC1EB5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C32F78-3D9E-4AD5-A097-E7F0C3E70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0A3F7-3D71-4F72-AC5D-2D38C0C90D1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6372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D1FCD-67A4-4AF6-8CC9-47DB35375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AD78F1-D8D5-4BC4-883F-1FEF9111E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8BB196-4B9F-4E72-A599-5C6198AB81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6117B0-776E-413D-8C45-047B44DB9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725E9-534E-4F89-B90A-2BAC8BDCECA0}" type="datetimeFigureOut">
              <a:rPr lang="en-GB" smtClean="0"/>
              <a:t>18/08/2025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B30229-6EED-46B7-BE6A-2163B7451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947C80-8483-44F1-B2A3-AF8412D37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0A3F7-3D71-4F72-AC5D-2D38C0C90D1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471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364EE-0BCE-470F-9ABC-3288A0E1A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E86812-81F5-431E-AE11-D323982B0D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FA5239-5863-418E-A799-FC85D05E15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1BC043-E45C-40F5-8BBF-D0EB54556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725E9-534E-4F89-B90A-2BAC8BDCECA0}" type="datetimeFigureOut">
              <a:rPr lang="en-GB" smtClean="0"/>
              <a:t>18/08/2025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53CBD8-E275-489D-8D05-06FB17F76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645AC0-1DF7-4DD6-BAAE-65E6DE90A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0A3F7-3D71-4F72-AC5D-2D38C0C90D1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1727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42CEC6-160B-4F15-9D47-88007CB68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F3D79-35CF-4664-B808-2474B6B385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822AB4-D5EF-47E8-986D-4DD07917A3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725E9-534E-4F89-B90A-2BAC8BDCECA0}" type="datetimeFigureOut">
              <a:rPr lang="en-GB" smtClean="0"/>
              <a:t>18/08/2025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E430D4-2BEC-4718-8EAF-9E27DBC0B5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510E6A-64AD-44E2-ADA2-F9892B9D7E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0A3F7-3D71-4F72-AC5D-2D38C0C90D1A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AD1BEC9-B6CE-434A-A914-D55A474CA3FC}"/>
              </a:ext>
            </a:extLst>
          </p:cNvPr>
          <p:cNvCxnSpPr/>
          <p:nvPr userDrawn="1"/>
        </p:nvCxnSpPr>
        <p:spPr>
          <a:xfrm>
            <a:off x="0" y="1192405"/>
            <a:ext cx="12192000" cy="0"/>
          </a:xfrm>
          <a:prstGeom prst="line">
            <a:avLst/>
          </a:prstGeom>
          <a:ln w="76200">
            <a:solidFill>
              <a:srgbClr val="B585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home | Royal Borough of Windsor and Maidenhead">
            <a:extLst>
              <a:ext uri="{FF2B5EF4-FFF2-40B4-BE49-F238E27FC236}">
                <a16:creationId xmlns:a16="http://schemas.microsoft.com/office/drawing/2014/main" id="{36C81395-1BA0-4357-B7CA-7B0D4BE7F30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555" y="236552"/>
            <a:ext cx="2530889" cy="885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5029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ptalis.org/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hievingforchildren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descr="Royal Borough of Windsor and Maidenhead Organisation Structure&#10;June 2025">
            <a:extLst>
              <a:ext uri="{FF2B5EF4-FFF2-40B4-BE49-F238E27FC236}">
                <a16:creationId xmlns:a16="http://schemas.microsoft.com/office/drawing/2014/main" id="{DA962E0B-6254-49DC-B074-383B2285B8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87699"/>
            <a:ext cx="9144000" cy="3101337"/>
          </a:xfrm>
        </p:spPr>
        <p:txBody>
          <a:bodyPr>
            <a:normAutofit fontScale="90000"/>
          </a:bodyPr>
          <a:lstStyle/>
          <a:p>
            <a:pPr marL="0" indent="0"/>
            <a:r>
              <a:rPr lang="en-GB" dirty="0"/>
              <a:t>Royal Borough of Windsor and Maidenhead</a:t>
            </a:r>
            <a:br>
              <a:rPr lang="en-GB" dirty="0"/>
            </a:br>
            <a:r>
              <a:rPr lang="en-GB" dirty="0"/>
              <a:t> Organisation Chart</a:t>
            </a:r>
            <a:br>
              <a:rPr lang="en-GB" b="1" i="1" dirty="0"/>
            </a:br>
            <a:r>
              <a:rPr lang="en-GB" b="1" dirty="0"/>
              <a:t>August 2025</a:t>
            </a:r>
          </a:p>
        </p:txBody>
      </p:sp>
    </p:spTree>
    <p:extLst>
      <p:ext uri="{BB962C8B-B14F-4D97-AF65-F5344CB8AC3E}">
        <p14:creationId xmlns:p14="http://schemas.microsoft.com/office/powerpoint/2010/main" val="1321442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D1A5C-F4FA-4DBD-B20C-770C77EEFFF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892469" y="-244158"/>
            <a:ext cx="10515600" cy="1325563"/>
          </a:xfrm>
        </p:spPr>
        <p:txBody>
          <a:bodyPr/>
          <a:lstStyle/>
          <a:p>
            <a:r>
              <a:rPr lang="en-GB" sz="6000" kern="1200" dirty="0">
                <a:solidFill>
                  <a:schemeClr val="bg1"/>
                </a:solidFill>
                <a:effectLst/>
                <a:latin typeface="Calibri Light" panose="020F0302020204030204" pitchFamily="34" charset="0"/>
              </a:rPr>
              <a:t>Structure Level 10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6" name="TextBox 25" descr="Kevin McDaniel&#10;Executive Director Adult Social Care and Health (DASS)&#10;">
            <a:extLst>
              <a:ext uri="{FF2B5EF4-FFF2-40B4-BE49-F238E27FC236}">
                <a16:creationId xmlns:a16="http://schemas.microsoft.com/office/drawing/2014/main" id="{486C113E-70D7-42A5-A9C3-3CCD070C747B}"/>
              </a:ext>
            </a:extLst>
          </p:cNvPr>
          <p:cNvSpPr txBox="1"/>
          <p:nvPr/>
        </p:nvSpPr>
        <p:spPr>
          <a:xfrm>
            <a:off x="3861866" y="1793586"/>
            <a:ext cx="4393052" cy="1446550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Kevin McDaniel</a:t>
            </a:r>
          </a:p>
          <a:p>
            <a:pPr algn="ctr"/>
            <a:r>
              <a:rPr lang="en-GB" sz="2000" dirty="0"/>
              <a:t>Executive Director Adult Services, </a:t>
            </a:r>
          </a:p>
          <a:p>
            <a:pPr algn="ctr"/>
            <a:r>
              <a:rPr lang="en-GB" sz="2000" dirty="0"/>
              <a:t>Health and Communities (DASS) </a:t>
            </a:r>
          </a:p>
          <a:p>
            <a:pPr algn="ctr"/>
            <a:r>
              <a:rPr lang="en-GB" sz="2000" dirty="0"/>
              <a:t>Deputy Chief Executive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D1D0EC0-B52A-BA9C-E6CB-60718404C1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254918" y="2519521"/>
            <a:ext cx="600698" cy="0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" name="TextBox 4" descr="Adult Social Care for RBWM is delivered by Optalis&#10;">
            <a:extLst>
              <a:ext uri="{FF2B5EF4-FFF2-40B4-BE49-F238E27FC236}">
                <a16:creationId xmlns:a16="http://schemas.microsoft.com/office/drawing/2014/main" id="{089C76D5-9803-486A-22A7-B70090307588}"/>
              </a:ext>
            </a:extLst>
          </p:cNvPr>
          <p:cNvSpPr txBox="1"/>
          <p:nvPr/>
        </p:nvSpPr>
        <p:spPr>
          <a:xfrm>
            <a:off x="8855616" y="2083340"/>
            <a:ext cx="3135576" cy="923330"/>
          </a:xfrm>
          <a:prstGeom prst="rect">
            <a:avLst/>
          </a:prstGeom>
          <a:solidFill>
            <a:srgbClr val="FFFFFF"/>
          </a:solidFill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Adult Social Care Provider Services for RBWM is delivered by </a:t>
            </a:r>
            <a:r>
              <a:rPr lang="en-GB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Optalis</a:t>
            </a:r>
            <a:endParaRPr lang="en-GB" sz="1400" dirty="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95E9F4E-B7D1-45FD-B820-610FC03979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140585" y="3250410"/>
            <a:ext cx="0" cy="278459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62C5AE03-FE2F-42E8-8746-1336C49C65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541123" y="3523455"/>
            <a:ext cx="8209151" cy="14945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85CAAAC-99F7-4106-AFA8-61CA7DBF10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541123" y="3523455"/>
            <a:ext cx="0" cy="769426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 descr="Sara Blackmore&#10;Director of Public Health &#10;">
            <a:extLst>
              <a:ext uri="{FF2B5EF4-FFF2-40B4-BE49-F238E27FC236}">
                <a16:creationId xmlns:a16="http://schemas.microsoft.com/office/drawing/2014/main" id="{58620D74-F49D-4347-B40E-2092330AF2CC}"/>
              </a:ext>
            </a:extLst>
          </p:cNvPr>
          <p:cNvSpPr txBox="1"/>
          <p:nvPr/>
        </p:nvSpPr>
        <p:spPr>
          <a:xfrm>
            <a:off x="819521" y="4292881"/>
            <a:ext cx="2156889" cy="1508105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en-GB" dirty="0"/>
          </a:p>
          <a:p>
            <a:pPr algn="ctr"/>
            <a:r>
              <a:rPr lang="en-GB" dirty="0"/>
              <a:t>Sara Blackmore</a:t>
            </a:r>
          </a:p>
          <a:p>
            <a:pPr algn="ctr"/>
            <a:r>
              <a:rPr lang="en-GB" sz="1400" dirty="0"/>
              <a:t>Director of Public Health </a:t>
            </a:r>
          </a:p>
          <a:p>
            <a:pPr algn="ctr"/>
            <a:endParaRPr lang="en-GB" sz="1400" dirty="0"/>
          </a:p>
          <a:p>
            <a:pPr algn="ctr"/>
            <a:endParaRPr lang="en-GB" sz="1400" dirty="0"/>
          </a:p>
          <a:p>
            <a:pPr algn="ctr"/>
            <a:endParaRPr lang="en-GB" sz="1400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3D28DB0-8675-4E9E-8BE8-166BB5E1F5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247320" y="3538400"/>
            <a:ext cx="0" cy="745065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 descr="Jesal Dhokia&#10;Assistant Director Adult Social Care Systems and Peformance&#10;">
            <a:extLst>
              <a:ext uri="{FF2B5EF4-FFF2-40B4-BE49-F238E27FC236}">
                <a16:creationId xmlns:a16="http://schemas.microsoft.com/office/drawing/2014/main" id="{66F1A0DE-3649-4B13-B56C-EB303696D11D}"/>
              </a:ext>
            </a:extLst>
          </p:cNvPr>
          <p:cNvSpPr txBox="1"/>
          <p:nvPr/>
        </p:nvSpPr>
        <p:spPr>
          <a:xfrm>
            <a:off x="3274446" y="4283465"/>
            <a:ext cx="2186865" cy="1508105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dirty="0"/>
          </a:p>
          <a:p>
            <a:pPr algn="ctr"/>
            <a:r>
              <a:rPr lang="en-GB" dirty="0"/>
              <a:t>Jesal Dhokia</a:t>
            </a:r>
          </a:p>
          <a:p>
            <a:pPr algn="ctr"/>
            <a:r>
              <a:rPr lang="en-GB" sz="1400" dirty="0"/>
              <a:t>Assistant Director Adult Social Care Systems and Performance</a:t>
            </a:r>
          </a:p>
          <a:p>
            <a:pPr algn="ctr"/>
            <a:endParaRPr lang="en-GB" sz="1400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4BA9134-114E-4722-8A1F-8EEAFC9964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23" idx="0"/>
          </p:cNvCxnSpPr>
          <p:nvPr/>
        </p:nvCxnSpPr>
        <p:spPr>
          <a:xfrm>
            <a:off x="6894466" y="3528869"/>
            <a:ext cx="611" cy="754596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 descr="Kate Concannon &#10;Deputy Director of Adult Social Care Operations&#10;">
            <a:extLst>
              <a:ext uri="{FF2B5EF4-FFF2-40B4-BE49-F238E27FC236}">
                <a16:creationId xmlns:a16="http://schemas.microsoft.com/office/drawing/2014/main" id="{E043EF4A-C8DC-406C-8955-47B3A6396A8A}"/>
              </a:ext>
            </a:extLst>
          </p:cNvPr>
          <p:cNvSpPr txBox="1"/>
          <p:nvPr/>
        </p:nvSpPr>
        <p:spPr>
          <a:xfrm>
            <a:off x="5801644" y="4283465"/>
            <a:ext cx="2186865" cy="1508105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dirty="0"/>
          </a:p>
          <a:p>
            <a:pPr algn="ctr"/>
            <a:r>
              <a:rPr lang="en-GB" dirty="0"/>
              <a:t>Kate Concannon</a:t>
            </a:r>
          </a:p>
          <a:p>
            <a:pPr algn="ctr"/>
            <a:r>
              <a:rPr lang="en-GB" sz="1400" dirty="0"/>
              <a:t>Deputy Director of Adult Social Care Operations</a:t>
            </a:r>
          </a:p>
          <a:p>
            <a:pPr algn="ctr"/>
            <a:endParaRPr lang="en-GB" sz="1400" dirty="0"/>
          </a:p>
          <a:p>
            <a:pPr algn="ctr"/>
            <a:endParaRPr lang="en-GB" sz="1400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4B5544F-CEE8-4D6F-85F6-5139643640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740099" y="3523455"/>
            <a:ext cx="10175" cy="769426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 descr="Lynne Lidster&#10;Assistant Director ASC Commissioning and Finance&#10;">
            <a:extLst>
              <a:ext uri="{FF2B5EF4-FFF2-40B4-BE49-F238E27FC236}">
                <a16:creationId xmlns:a16="http://schemas.microsoft.com/office/drawing/2014/main" id="{4CCE89BA-96BE-415E-9853-928C00F2B0D1}"/>
              </a:ext>
            </a:extLst>
          </p:cNvPr>
          <p:cNvSpPr txBox="1"/>
          <p:nvPr/>
        </p:nvSpPr>
        <p:spPr>
          <a:xfrm>
            <a:off x="8329752" y="4280038"/>
            <a:ext cx="2186865" cy="1508105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dirty="0"/>
          </a:p>
          <a:p>
            <a:pPr algn="ctr"/>
            <a:r>
              <a:rPr lang="en-GB" dirty="0"/>
              <a:t>Lynne Lidster</a:t>
            </a:r>
          </a:p>
          <a:p>
            <a:pPr algn="ctr"/>
            <a:r>
              <a:rPr lang="en-GB" sz="1400" dirty="0"/>
              <a:t>Assistant Director ASC Commissioning and Finance</a:t>
            </a:r>
          </a:p>
          <a:p>
            <a:pPr algn="ctr"/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9463713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 descr="Structure Level 12">
            <a:extLst>
              <a:ext uri="{FF2B5EF4-FFF2-40B4-BE49-F238E27FC236}">
                <a16:creationId xmlns:a16="http://schemas.microsoft.com/office/drawing/2014/main" id="{E3D99C28-EDA9-45BE-9CAE-E145DB7301D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538330" y="212718"/>
            <a:ext cx="8851798" cy="1325563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Structure Level 11</a:t>
            </a:r>
            <a:br>
              <a:rPr lang="en-GB" dirty="0"/>
            </a:br>
            <a:endParaRPr lang="en-GB" dirty="0"/>
          </a:p>
        </p:txBody>
      </p:sp>
      <p:sp>
        <p:nvSpPr>
          <p:cNvPr id="4" name="TextBox 3" descr="Sara  Blackmore&#10;Director of Public Health &#10;">
            <a:extLst>
              <a:ext uri="{FF2B5EF4-FFF2-40B4-BE49-F238E27FC236}">
                <a16:creationId xmlns:a16="http://schemas.microsoft.com/office/drawing/2014/main" id="{3B9EA7C2-4FC8-41AF-A77D-6D5C53D2159F}"/>
              </a:ext>
            </a:extLst>
          </p:cNvPr>
          <p:cNvSpPr txBox="1"/>
          <p:nvPr/>
        </p:nvSpPr>
        <p:spPr>
          <a:xfrm>
            <a:off x="3824100" y="1567628"/>
            <a:ext cx="4332452" cy="1138773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Sara Blackmore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Director of Public Health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" name="Straight Connector 1" descr="connector">
            <a:extLst>
              <a:ext uri="{FF2B5EF4-FFF2-40B4-BE49-F238E27FC236}">
                <a16:creationId xmlns:a16="http://schemas.microsoft.com/office/drawing/2014/main" id="{896B8559-FF93-44FB-AF35-35358E33356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  <a:stCxn id="4" idx="2"/>
          </p:cNvCxnSpPr>
          <p:nvPr/>
        </p:nvCxnSpPr>
        <p:spPr>
          <a:xfrm flipH="1">
            <a:off x="5658678" y="2706401"/>
            <a:ext cx="331648" cy="349033"/>
          </a:xfrm>
          <a:prstGeom prst="line">
            <a:avLst/>
          </a:pr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 descr="Connector">
            <a:extLst>
              <a:ext uri="{FF2B5EF4-FFF2-40B4-BE49-F238E27FC236}">
                <a16:creationId xmlns:a16="http://schemas.microsoft.com/office/drawing/2014/main" id="{109B7504-D301-4265-8ADB-52C9158A012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 flipH="1">
            <a:off x="3107562" y="3686450"/>
            <a:ext cx="5986919" cy="12133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 descr="Bex Willians&#10;Deputy Director of Public Health&#10;Antiopi Ntouva&#10;(Covering Mat Leave)">
            <a:extLst>
              <a:ext uri="{FF2B5EF4-FFF2-40B4-BE49-F238E27FC236}">
                <a16:creationId xmlns:a16="http://schemas.microsoft.com/office/drawing/2014/main" id="{EA4C0813-5E9A-4736-A516-52D817ACF20E}"/>
              </a:ext>
            </a:extLst>
          </p:cNvPr>
          <p:cNvSpPr txBox="1"/>
          <p:nvPr/>
        </p:nvSpPr>
        <p:spPr>
          <a:xfrm>
            <a:off x="2069646" y="4471699"/>
            <a:ext cx="1968652" cy="1446550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Bex </a:t>
            </a:r>
            <a:r>
              <a:rPr lang="en-GB" dirty="0" err="1">
                <a:solidFill>
                  <a:prstClr val="black"/>
                </a:solidFill>
                <a:latin typeface="Calibri" panose="020F0502020204030204"/>
              </a:rPr>
              <a:t>Willans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Deputy Director of  Public Health  -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 err="1">
                <a:solidFill>
                  <a:prstClr val="black"/>
                </a:solidFill>
                <a:latin typeface="Calibri" panose="020F0502020204030204"/>
              </a:rPr>
              <a:t>Antiopi</a:t>
            </a:r>
            <a:r>
              <a:rPr lang="en-GB" sz="14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Calibri" panose="020F0502020204030204"/>
              </a:rPr>
              <a:t>Ntouva</a:t>
            </a:r>
            <a:r>
              <a:rPr lang="en-GB" sz="14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(Covering Mat Leave)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63ACAE9-2D25-B3ED-127C-97529EBB7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990326" y="2701524"/>
            <a:ext cx="0" cy="1009396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 descr="Sarah Shanks&#10;Consultant in Public Health - Children, Young People and Families&#10;S Foley - Secondment">
            <a:extLst>
              <a:ext uri="{FF2B5EF4-FFF2-40B4-BE49-F238E27FC236}">
                <a16:creationId xmlns:a16="http://schemas.microsoft.com/office/drawing/2014/main" id="{DB6C3438-A206-1767-F0EE-6FB0C762B268}"/>
              </a:ext>
            </a:extLst>
          </p:cNvPr>
          <p:cNvSpPr txBox="1"/>
          <p:nvPr/>
        </p:nvSpPr>
        <p:spPr>
          <a:xfrm>
            <a:off x="8075805" y="4471699"/>
            <a:ext cx="2037353" cy="1446550"/>
          </a:xfrm>
          <a:prstGeom prst="rect">
            <a:avLst/>
          </a:prstGeom>
          <a:solidFill>
            <a:srgbClr val="FFFFFF"/>
          </a:solidFill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Sarah Shanks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black"/>
                </a:solidFill>
                <a:latin typeface="Calibri" panose="020F0502020204030204"/>
              </a:rPr>
              <a:t>Consultant in Public Health – Children, Young People and Families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400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black"/>
                </a:solidFill>
                <a:latin typeface="Calibri" panose="020F0502020204030204" pitchFamily="34" charset="0"/>
              </a:rPr>
              <a:t>Sue Foley - Secondment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BDFF722-B50E-C286-7857-4BCABD1330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084433" y="3686450"/>
            <a:ext cx="0" cy="790512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FB086B9-1FD3-F081-9285-F6CAD7160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3107562" y="3691713"/>
            <a:ext cx="2" cy="779986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86723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D1A5C-F4FA-4DBD-B20C-770C77EEFFF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780709" y="27400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sz="6000" kern="12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Structure Level 12</a:t>
            </a:r>
            <a:br>
              <a:rPr lang="en-GB" sz="6000" kern="12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6" name="TextBox 25" descr="Kate Concannon&#10;Deputy Director of Adult Social Care Operations&#10;">
            <a:extLst>
              <a:ext uri="{FF2B5EF4-FFF2-40B4-BE49-F238E27FC236}">
                <a16:creationId xmlns:a16="http://schemas.microsoft.com/office/drawing/2014/main" id="{486C113E-70D7-42A5-A9C3-3CCD070C747B}"/>
              </a:ext>
            </a:extLst>
          </p:cNvPr>
          <p:cNvSpPr txBox="1"/>
          <p:nvPr/>
        </p:nvSpPr>
        <p:spPr>
          <a:xfrm>
            <a:off x="3861866" y="1793586"/>
            <a:ext cx="4393052" cy="1138773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Kate Concannon </a:t>
            </a:r>
          </a:p>
          <a:p>
            <a:pPr algn="ctr"/>
            <a:r>
              <a:rPr lang="en-GB" sz="2000" dirty="0"/>
              <a:t>Deputy Director of Adult Social Care Operations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95E9F4E-B7D1-45FD-B820-610FC03979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26" idx="2"/>
          </p:cNvCxnSpPr>
          <p:nvPr/>
        </p:nvCxnSpPr>
        <p:spPr>
          <a:xfrm>
            <a:off x="6058392" y="2932359"/>
            <a:ext cx="0" cy="595767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62C5AE03-FE2F-42E8-8746-1336C49C65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2025324" y="3546741"/>
            <a:ext cx="8109685" cy="5154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85CAAAC-99F7-4106-AFA8-61CA7DBF10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025324" y="3546741"/>
            <a:ext cx="0" cy="697703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 descr="Louise Kerfoot&#10;Head of Integrated Learning Disability Services&#10;">
            <a:extLst>
              <a:ext uri="{FF2B5EF4-FFF2-40B4-BE49-F238E27FC236}">
                <a16:creationId xmlns:a16="http://schemas.microsoft.com/office/drawing/2014/main" id="{58620D74-F49D-4347-B40E-2092330AF2CC}"/>
              </a:ext>
            </a:extLst>
          </p:cNvPr>
          <p:cNvSpPr txBox="1"/>
          <p:nvPr/>
        </p:nvSpPr>
        <p:spPr>
          <a:xfrm>
            <a:off x="978553" y="4244444"/>
            <a:ext cx="2156889" cy="1231106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dirty="0"/>
              <a:t>Louise Kerfoot</a:t>
            </a:r>
          </a:p>
          <a:p>
            <a:pPr algn="ctr"/>
            <a:r>
              <a:rPr lang="en-GB" sz="1400" dirty="0"/>
              <a:t>Head of Integrated Learning Disability Services</a:t>
            </a:r>
          </a:p>
          <a:p>
            <a:pPr algn="ctr"/>
            <a:endParaRPr lang="en-GB" sz="1400" dirty="0"/>
          </a:p>
          <a:p>
            <a:pPr algn="ctr"/>
            <a:endParaRPr lang="en-GB" sz="1400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3D28DB0-8675-4E9E-8BE8-166BB5E1F5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88391" y="3559337"/>
            <a:ext cx="0" cy="692088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 descr="Rita Morrison&#10;Head of Mental Health Services&#10;">
            <a:extLst>
              <a:ext uri="{FF2B5EF4-FFF2-40B4-BE49-F238E27FC236}">
                <a16:creationId xmlns:a16="http://schemas.microsoft.com/office/drawing/2014/main" id="{66F1A0DE-3649-4B13-B56C-EB303696D11D}"/>
              </a:ext>
            </a:extLst>
          </p:cNvPr>
          <p:cNvSpPr txBox="1"/>
          <p:nvPr/>
        </p:nvSpPr>
        <p:spPr>
          <a:xfrm>
            <a:off x="3727029" y="4247415"/>
            <a:ext cx="2186865" cy="1231106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Rita Morrison</a:t>
            </a:r>
          </a:p>
          <a:p>
            <a:pPr algn="ctr"/>
            <a:r>
              <a:rPr lang="en-GB" sz="1400" dirty="0"/>
              <a:t>Head of Mental Health Services</a:t>
            </a:r>
          </a:p>
          <a:p>
            <a:pPr algn="ctr"/>
            <a:endParaRPr lang="en-GB" sz="1400" dirty="0"/>
          </a:p>
          <a:p>
            <a:pPr algn="ctr"/>
            <a:endParaRPr lang="en-GB" sz="1400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4BA9134-114E-4722-8A1F-8EEAFC9964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592974" y="3546741"/>
            <a:ext cx="1549" cy="697703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 descr="Vacant&#10;Head of Safeguarding and Practice Improvement&#10;">
            <a:extLst>
              <a:ext uri="{FF2B5EF4-FFF2-40B4-BE49-F238E27FC236}">
                <a16:creationId xmlns:a16="http://schemas.microsoft.com/office/drawing/2014/main" id="{E043EF4A-C8DC-406C-8955-47B3A6396A8A}"/>
              </a:ext>
            </a:extLst>
          </p:cNvPr>
          <p:cNvSpPr txBox="1"/>
          <p:nvPr/>
        </p:nvSpPr>
        <p:spPr>
          <a:xfrm>
            <a:off x="6499541" y="4251425"/>
            <a:ext cx="2186865" cy="1231106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</a:rPr>
              <a:t>Vacant</a:t>
            </a:r>
          </a:p>
          <a:p>
            <a:pPr algn="ctr"/>
            <a:r>
              <a:rPr lang="en-GB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Head of Safeguarding and Practice Improvement</a:t>
            </a:r>
          </a:p>
          <a:p>
            <a:pPr algn="ctr"/>
            <a:endParaRPr lang="en-GB" sz="1400" dirty="0"/>
          </a:p>
          <a:p>
            <a:pPr algn="ctr"/>
            <a:endParaRPr lang="en-GB" sz="1400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4B5544F-CEE8-4D6F-85F6-5139643640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0135009" y="3563253"/>
            <a:ext cx="0" cy="688172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 descr="Diana McDonald&#10;Head of Community Services&#10;">
            <a:extLst>
              <a:ext uri="{FF2B5EF4-FFF2-40B4-BE49-F238E27FC236}">
                <a16:creationId xmlns:a16="http://schemas.microsoft.com/office/drawing/2014/main" id="{4CCE89BA-96BE-415E-9853-928C00F2B0D1}"/>
              </a:ext>
            </a:extLst>
          </p:cNvPr>
          <p:cNvSpPr txBox="1"/>
          <p:nvPr/>
        </p:nvSpPr>
        <p:spPr>
          <a:xfrm>
            <a:off x="9056571" y="4251425"/>
            <a:ext cx="2006664" cy="1231106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Diane Macdonald</a:t>
            </a:r>
          </a:p>
          <a:p>
            <a:pPr algn="ctr"/>
            <a:r>
              <a:rPr lang="en-GB" sz="1400" dirty="0"/>
              <a:t>Head of Community Services</a:t>
            </a:r>
          </a:p>
          <a:p>
            <a:pPr algn="ctr"/>
            <a:endParaRPr lang="en-GB" sz="1400" dirty="0"/>
          </a:p>
          <a:p>
            <a:pPr algn="ctr"/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9365130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D6B34-D62B-437E-9A5A-E9B26DCD61F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72826" y="128111"/>
            <a:ext cx="10515600" cy="1325563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Structure Level 13</a:t>
            </a:r>
          </a:p>
        </p:txBody>
      </p:sp>
      <p:sp>
        <p:nvSpPr>
          <p:cNvPr id="22" name="TextBox 21" descr="Lynne Lidster&#10;Assistant Director ASC Commissioning and Finance">
            <a:extLst>
              <a:ext uri="{FF2B5EF4-FFF2-40B4-BE49-F238E27FC236}">
                <a16:creationId xmlns:a16="http://schemas.microsoft.com/office/drawing/2014/main" id="{B776B1F4-7193-4041-B471-87091C14D882}"/>
              </a:ext>
            </a:extLst>
          </p:cNvPr>
          <p:cNvSpPr txBox="1"/>
          <p:nvPr/>
        </p:nvSpPr>
        <p:spPr>
          <a:xfrm>
            <a:off x="3937574" y="2019935"/>
            <a:ext cx="4393052" cy="1138773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Lynne Lidster</a:t>
            </a:r>
          </a:p>
          <a:p>
            <a:pPr algn="ctr"/>
            <a:r>
              <a:rPr lang="en-GB" sz="2000" dirty="0"/>
              <a:t>Assistant Director ASC Commissioning and Finance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881A0AA-7888-80BC-3BA6-262ABF8C0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096000" y="3158708"/>
            <a:ext cx="0" cy="683827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41987EB-D0C0-6C80-1C9E-A05F123856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3728249" y="3842535"/>
            <a:ext cx="4526180" cy="20548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93FFC80-7A8B-9270-E414-3989372C0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728249" y="3863083"/>
            <a:ext cx="0" cy="858655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 descr="Stephanie Diggle&#10;Head of Service Contract Monitoring and Policy">
            <a:extLst>
              <a:ext uri="{FF2B5EF4-FFF2-40B4-BE49-F238E27FC236}">
                <a16:creationId xmlns:a16="http://schemas.microsoft.com/office/drawing/2014/main" id="{074B437B-DF6A-4115-B92D-9D1CA6ADC0FA}"/>
              </a:ext>
            </a:extLst>
          </p:cNvPr>
          <p:cNvSpPr txBox="1"/>
          <p:nvPr/>
        </p:nvSpPr>
        <p:spPr>
          <a:xfrm>
            <a:off x="2503009" y="4721738"/>
            <a:ext cx="2869129" cy="1015663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Stephanie Diggle</a:t>
            </a:r>
          </a:p>
          <a:p>
            <a:pPr algn="ctr"/>
            <a:r>
              <a:rPr lang="en-GB" sz="1400" dirty="0"/>
              <a:t>Head of Service Contract Monitoring and Policy</a:t>
            </a:r>
          </a:p>
          <a:p>
            <a:pPr algn="ctr"/>
            <a:endParaRPr lang="en-GB" sz="140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FE78FBA-1EB5-D6B4-2AC1-2256C0D3AA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27" idx="0"/>
          </p:cNvCxnSpPr>
          <p:nvPr/>
        </p:nvCxnSpPr>
        <p:spPr>
          <a:xfrm>
            <a:off x="8254429" y="3842535"/>
            <a:ext cx="0" cy="855693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 descr="Elizabeth Hinchy&#10;Service Lead - Commissioning People&#10;">
            <a:extLst>
              <a:ext uri="{FF2B5EF4-FFF2-40B4-BE49-F238E27FC236}">
                <a16:creationId xmlns:a16="http://schemas.microsoft.com/office/drawing/2014/main" id="{7C3CBF7D-8154-4060-A9C4-AD1F202DBDA3}"/>
              </a:ext>
            </a:extLst>
          </p:cNvPr>
          <p:cNvSpPr txBox="1"/>
          <p:nvPr/>
        </p:nvSpPr>
        <p:spPr>
          <a:xfrm>
            <a:off x="6819864" y="4698228"/>
            <a:ext cx="2869129" cy="1015663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Elizabeth Hinchy</a:t>
            </a:r>
          </a:p>
          <a:p>
            <a:pPr algn="ctr"/>
            <a:r>
              <a:rPr lang="en-GB" sz="1400" dirty="0"/>
              <a:t>Service Lead – Commissioning People</a:t>
            </a:r>
          </a:p>
          <a:p>
            <a:pPr algn="ctr"/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319190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F9D71633-7D1B-6A4D-FF58-FD5EFDE8C46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48000" y="365126"/>
            <a:ext cx="5459896" cy="460536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bg1"/>
                </a:solidFill>
              </a:rPr>
              <a:t>Structure</a:t>
            </a:r>
            <a:r>
              <a:rPr lang="en-GB" baseline="0" dirty="0">
                <a:solidFill>
                  <a:schemeClr val="bg1"/>
                </a:solidFill>
              </a:rPr>
              <a:t> Level 14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BC913C7-D675-4722-9EB2-1F28EBABAAF3}"/>
              </a:ext>
            </a:extLst>
          </p:cNvPr>
          <p:cNvSpPr txBox="1"/>
          <p:nvPr/>
        </p:nvSpPr>
        <p:spPr>
          <a:xfrm>
            <a:off x="8922936" y="456329"/>
            <a:ext cx="2974312" cy="369332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Previous Structure </a:t>
            </a:r>
            <a:r>
              <a:rPr lang="en-GB" dirty="0">
                <a:solidFill>
                  <a:schemeClr val="bg1"/>
                </a:solidFill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Level</a:t>
            </a:r>
            <a:r>
              <a:rPr lang="en-GB" dirty="0">
                <a:solidFill>
                  <a:schemeClr val="bg1"/>
                </a:solidFill>
              </a:rPr>
              <a:t> 14</a:t>
            </a:r>
          </a:p>
        </p:txBody>
      </p:sp>
      <p:sp>
        <p:nvSpPr>
          <p:cNvPr id="4" name="TextBox 3" descr="Jesal Dhokia&#10;Assistant Director for Systems, Performance and Communities">
            <a:extLst>
              <a:ext uri="{FF2B5EF4-FFF2-40B4-BE49-F238E27FC236}">
                <a16:creationId xmlns:a16="http://schemas.microsoft.com/office/drawing/2014/main" id="{3B9EA7C2-4FC8-41AF-A77D-6D5C53D2159F}"/>
              </a:ext>
            </a:extLst>
          </p:cNvPr>
          <p:cNvSpPr txBox="1"/>
          <p:nvPr/>
        </p:nvSpPr>
        <p:spPr>
          <a:xfrm>
            <a:off x="4075568" y="1912518"/>
            <a:ext cx="3749336" cy="1138773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Jesal Dhokia</a:t>
            </a:r>
          </a:p>
          <a:p>
            <a:pPr algn="ctr"/>
            <a:r>
              <a:rPr lang="en-GB" sz="2000" dirty="0"/>
              <a:t>Assistant Director for Systems, Performance and Communities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F2173EA-50DB-DBB3-1C3A-C922D8F790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5950236" y="3051291"/>
            <a:ext cx="0" cy="464824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896B8559-FF93-44FB-AF35-35358E3335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5950236" y="3051291"/>
            <a:ext cx="0" cy="59714"/>
          </a:xfrm>
          <a:prstGeom prst="line">
            <a:avLst/>
          </a:pr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09B7504-D301-4265-8ADB-52C9158A01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328819" y="3516115"/>
            <a:ext cx="7242831" cy="0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E3E44A7-F7D5-4E6B-86DA-F9B2CDD782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328819" y="3527878"/>
            <a:ext cx="2" cy="749209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 descr="Sumayyah Zeib&#10;Community Prevention Manager">
            <a:extLst>
              <a:ext uri="{FF2B5EF4-FFF2-40B4-BE49-F238E27FC236}">
                <a16:creationId xmlns:a16="http://schemas.microsoft.com/office/drawing/2014/main" id="{EA4C0813-5E9A-4736-A516-52D817ACF20E}"/>
              </a:ext>
            </a:extLst>
          </p:cNvPr>
          <p:cNvSpPr txBox="1"/>
          <p:nvPr/>
        </p:nvSpPr>
        <p:spPr>
          <a:xfrm>
            <a:off x="761034" y="4265321"/>
            <a:ext cx="3135576" cy="584775"/>
          </a:xfrm>
          <a:prstGeom prst="rect">
            <a:avLst/>
          </a:prstGeom>
          <a:solidFill>
            <a:srgbClr val="FFFFFF"/>
          </a:solidFill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Sumah</a:t>
            </a:r>
            <a:r>
              <a:rPr lang="en-GB" dirty="0"/>
              <a:t> </a:t>
            </a:r>
            <a:r>
              <a:rPr lang="en-GB" dirty="0" err="1"/>
              <a:t>Zeib</a:t>
            </a:r>
            <a:endParaRPr lang="en-GB" dirty="0"/>
          </a:p>
          <a:p>
            <a:pPr algn="ctr"/>
            <a:r>
              <a:rPr lang="en-GB" sz="1400" dirty="0"/>
              <a:t>Community Prevention Manager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A2AC747-1F0D-45F9-9111-9E623555D3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5950236" y="3516115"/>
            <a:ext cx="2" cy="749209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35CBA3F-B39E-47C6-B9FF-082307CB4B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5950236" y="3051291"/>
            <a:ext cx="0" cy="59714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 descr="Allison Killick&#10;Business Systems Manager">
            <a:extLst>
              <a:ext uri="{FF2B5EF4-FFF2-40B4-BE49-F238E27FC236}">
                <a16:creationId xmlns:a16="http://schemas.microsoft.com/office/drawing/2014/main" id="{FCC86810-11B4-4D75-AF9E-E933F0D2845D}"/>
              </a:ext>
            </a:extLst>
          </p:cNvPr>
          <p:cNvSpPr txBox="1"/>
          <p:nvPr/>
        </p:nvSpPr>
        <p:spPr>
          <a:xfrm>
            <a:off x="4382448" y="4265322"/>
            <a:ext cx="3135576" cy="584775"/>
          </a:xfrm>
          <a:prstGeom prst="rect">
            <a:avLst/>
          </a:prstGeom>
          <a:solidFill>
            <a:srgbClr val="FFFFFF"/>
          </a:solidFill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Allison Killick</a:t>
            </a:r>
          </a:p>
          <a:p>
            <a:pPr algn="ctr"/>
            <a:r>
              <a:rPr lang="en-GB" sz="1400" dirty="0"/>
              <a:t>Business Systems Manager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BDACE3E-F761-463F-BD3B-61AA5E80C9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9571650" y="3516115"/>
            <a:ext cx="2" cy="749209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 descr="Ayomiposi Adebaye (starts Sep 25)&#10;Data Analyst and Performance Manager">
            <a:extLst>
              <a:ext uri="{FF2B5EF4-FFF2-40B4-BE49-F238E27FC236}">
                <a16:creationId xmlns:a16="http://schemas.microsoft.com/office/drawing/2014/main" id="{EF7D94E9-BB1A-4E7D-B941-6A2DE4117244}"/>
              </a:ext>
            </a:extLst>
          </p:cNvPr>
          <p:cNvSpPr txBox="1"/>
          <p:nvPr/>
        </p:nvSpPr>
        <p:spPr>
          <a:xfrm>
            <a:off x="8003862" y="4277087"/>
            <a:ext cx="3135576" cy="584775"/>
          </a:xfrm>
          <a:prstGeom prst="rect">
            <a:avLst/>
          </a:prstGeom>
          <a:solidFill>
            <a:srgbClr val="FFFFFF"/>
          </a:solidFill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Ayomiposi</a:t>
            </a:r>
            <a:r>
              <a:rPr lang="en-GB" dirty="0"/>
              <a:t> Adebayo</a:t>
            </a:r>
            <a:r>
              <a:rPr lang="en-GB" sz="1400" dirty="0"/>
              <a:t> (Starts Sep 25)</a:t>
            </a:r>
          </a:p>
          <a:p>
            <a:r>
              <a:rPr lang="en-GB" sz="1400" dirty="0"/>
              <a:t>Data Analyst and Performance Manager</a:t>
            </a:r>
          </a:p>
        </p:txBody>
      </p:sp>
    </p:spTree>
    <p:extLst>
      <p:ext uri="{BB962C8B-B14F-4D97-AF65-F5344CB8AC3E}">
        <p14:creationId xmlns:p14="http://schemas.microsoft.com/office/powerpoint/2010/main" val="10401287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55CD0-9201-B4B6-1DC8-BC125B2C728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73400" y="365125"/>
            <a:ext cx="8280400" cy="691237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bg1"/>
                </a:solidFill>
              </a:rPr>
              <a:t>Structure Level 15</a:t>
            </a:r>
            <a:br>
              <a:rPr lang="en-GB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6" name="TextBox 15" descr="Andrew Durrant&#10;Executive Director or Place">
            <a:extLst>
              <a:ext uri="{FF2B5EF4-FFF2-40B4-BE49-F238E27FC236}">
                <a16:creationId xmlns:a16="http://schemas.microsoft.com/office/drawing/2014/main" id="{6993BA0E-9A56-4D4C-B4B0-22EFCDDCA43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3806713" y="2346305"/>
            <a:ext cx="4224865" cy="830997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Andrew Durrant</a:t>
            </a:r>
          </a:p>
          <a:p>
            <a:pPr algn="ctr"/>
            <a:r>
              <a:rPr lang="en-GB" sz="2000" dirty="0"/>
              <a:t>Executive Director of Place</a:t>
            </a:r>
          </a:p>
        </p:txBody>
      </p:sp>
      <p:cxnSp>
        <p:nvCxnSpPr>
          <p:cNvPr id="7" name="Straight Connector 6" descr="Connector">
            <a:extLst>
              <a:ext uri="{FF2B5EF4-FFF2-40B4-BE49-F238E27FC236}">
                <a16:creationId xmlns:a16="http://schemas.microsoft.com/office/drawing/2014/main" id="{B6E9D685-E534-4202-A5A5-CC318402CA9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5936071" y="3177302"/>
            <a:ext cx="0" cy="613711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 descr="Connector">
            <a:extLst>
              <a:ext uri="{FF2B5EF4-FFF2-40B4-BE49-F238E27FC236}">
                <a16:creationId xmlns:a16="http://schemas.microsoft.com/office/drawing/2014/main" id="{AF2590D3-C2C3-4E68-8CBD-4FCA33C58E6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 flipH="1">
            <a:off x="2047575" y="3799852"/>
            <a:ext cx="8082041" cy="0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 descr="Connector">
            <a:extLst>
              <a:ext uri="{FF2B5EF4-FFF2-40B4-BE49-F238E27FC236}">
                <a16:creationId xmlns:a16="http://schemas.microsoft.com/office/drawing/2014/main" id="{5A5DA854-F443-435A-9E3D-DC10255F1FF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2047575" y="3791013"/>
            <a:ext cx="0" cy="753493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 descr="Alysse Strachan&#10;Assistant Director of Neighbourhood Services">
            <a:extLst>
              <a:ext uri="{FF2B5EF4-FFF2-40B4-BE49-F238E27FC236}">
                <a16:creationId xmlns:a16="http://schemas.microsoft.com/office/drawing/2014/main" id="{1FC21753-DEC2-4624-B8B9-5926C6FAFE18}"/>
              </a:ext>
            </a:extLst>
          </p:cNvPr>
          <p:cNvSpPr txBox="1"/>
          <p:nvPr/>
        </p:nvSpPr>
        <p:spPr>
          <a:xfrm>
            <a:off x="874511" y="4564399"/>
            <a:ext cx="2334176" cy="1015663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Alysse Strachan</a:t>
            </a:r>
          </a:p>
          <a:p>
            <a:pPr algn="ctr"/>
            <a:r>
              <a:rPr lang="en-GB" sz="1400" dirty="0"/>
              <a:t>Assistant Director of Neighbourhood Services</a:t>
            </a:r>
          </a:p>
          <a:p>
            <a:endParaRPr lang="en-GB" sz="1400" dirty="0"/>
          </a:p>
        </p:txBody>
      </p:sp>
      <p:cxnSp>
        <p:nvCxnSpPr>
          <p:cNvPr id="11" name="Straight Connector 10" descr="Connector">
            <a:extLst>
              <a:ext uri="{FF2B5EF4-FFF2-40B4-BE49-F238E27FC236}">
                <a16:creationId xmlns:a16="http://schemas.microsoft.com/office/drawing/2014/main" id="{AC3CF055-F06E-44D5-9719-C2700C348CA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743172" y="3799850"/>
            <a:ext cx="0" cy="745018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 descr="Adrien Waite&#10;Assistant Director of Planning">
            <a:extLst>
              <a:ext uri="{FF2B5EF4-FFF2-40B4-BE49-F238E27FC236}">
                <a16:creationId xmlns:a16="http://schemas.microsoft.com/office/drawing/2014/main" id="{C30AE66A-9D19-4862-AC5C-F14E4ECFBD16}"/>
              </a:ext>
            </a:extLst>
          </p:cNvPr>
          <p:cNvSpPr txBox="1"/>
          <p:nvPr/>
        </p:nvSpPr>
        <p:spPr>
          <a:xfrm>
            <a:off x="3576084" y="4544143"/>
            <a:ext cx="2334176" cy="1015663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Adrien Waite</a:t>
            </a:r>
          </a:p>
          <a:p>
            <a:pPr algn="ctr"/>
            <a:r>
              <a:rPr lang="en-GB" sz="1400" dirty="0"/>
              <a:t>Assistant Director of Planning</a:t>
            </a:r>
          </a:p>
          <a:p>
            <a:endParaRPr lang="en-GB" sz="1400" dirty="0"/>
          </a:p>
          <a:p>
            <a:endParaRPr lang="en-GB" sz="1400" dirty="0"/>
          </a:p>
        </p:txBody>
      </p:sp>
      <p:cxnSp>
        <p:nvCxnSpPr>
          <p:cNvPr id="10" name="Straight Connector 9" descr="Connector">
            <a:extLst>
              <a:ext uri="{FF2B5EF4-FFF2-40B4-BE49-F238E27FC236}">
                <a16:creationId xmlns:a16="http://schemas.microsoft.com/office/drawing/2014/main" id="{A9967878-0609-4244-8E88-4482F502736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7332248" y="3799850"/>
            <a:ext cx="0" cy="753855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 descr="Chris Joyce&#10;Assistant Director of Placemaking Partnerships and Sustainability">
            <a:extLst>
              <a:ext uri="{FF2B5EF4-FFF2-40B4-BE49-F238E27FC236}">
                <a16:creationId xmlns:a16="http://schemas.microsoft.com/office/drawing/2014/main" id="{4A4E335E-6540-437F-A962-1C778044B542}"/>
              </a:ext>
            </a:extLst>
          </p:cNvPr>
          <p:cNvSpPr txBox="1"/>
          <p:nvPr/>
        </p:nvSpPr>
        <p:spPr>
          <a:xfrm>
            <a:off x="6271681" y="4567002"/>
            <a:ext cx="2334176" cy="1015663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Chris Joyce</a:t>
            </a:r>
          </a:p>
          <a:p>
            <a:pPr algn="ctr"/>
            <a:r>
              <a:rPr lang="en-GB" sz="1400" dirty="0"/>
              <a:t>Assistant Director of Placemaking, Partnerships and Sustainability</a:t>
            </a:r>
          </a:p>
        </p:txBody>
      </p:sp>
      <p:cxnSp>
        <p:nvCxnSpPr>
          <p:cNvPr id="9" name="Straight Connector 8" descr="Connector">
            <a:extLst>
              <a:ext uri="{FF2B5EF4-FFF2-40B4-BE49-F238E27FC236}">
                <a16:creationId xmlns:a16="http://schemas.microsoft.com/office/drawing/2014/main" id="{88406F77-FC07-45DE-BC0B-9A434D6BA65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10129616" y="3799850"/>
            <a:ext cx="0" cy="744293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 descr="Amanda Gregory&#10;Assistant Director of Housing, Environmental Health and Trading Standards&#10;">
            <a:extLst>
              <a:ext uri="{FF2B5EF4-FFF2-40B4-BE49-F238E27FC236}">
                <a16:creationId xmlns:a16="http://schemas.microsoft.com/office/drawing/2014/main" id="{35F69E32-8E5E-4628-8863-E645BB234B37}"/>
              </a:ext>
            </a:extLst>
          </p:cNvPr>
          <p:cNvSpPr txBox="1"/>
          <p:nvPr/>
        </p:nvSpPr>
        <p:spPr>
          <a:xfrm>
            <a:off x="8967278" y="4567002"/>
            <a:ext cx="2334176" cy="1015663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Amanda Gregory</a:t>
            </a:r>
          </a:p>
          <a:p>
            <a:pPr algn="ctr"/>
            <a:r>
              <a:rPr lang="en-GB" sz="1400" dirty="0"/>
              <a:t>Assistant Director of Housing, Environmental Health and Public Protection</a:t>
            </a:r>
          </a:p>
        </p:txBody>
      </p:sp>
    </p:spTree>
    <p:extLst>
      <p:ext uri="{BB962C8B-B14F-4D97-AF65-F5344CB8AC3E}">
        <p14:creationId xmlns:p14="http://schemas.microsoft.com/office/powerpoint/2010/main" val="5871189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D1A5C-F4FA-4DBD-B20C-770C77EEFFF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892469" y="-244158"/>
            <a:ext cx="10515600" cy="1325563"/>
          </a:xfrm>
        </p:spPr>
        <p:txBody>
          <a:bodyPr/>
          <a:lstStyle/>
          <a:p>
            <a:r>
              <a:rPr lang="en-GB" sz="6000" dirty="0">
                <a:solidFill>
                  <a:schemeClr val="bg1"/>
                </a:solidFill>
                <a:latin typeface="Calibri Light" panose="020F0302020204030204" pitchFamily="34" charset="0"/>
              </a:rPr>
              <a:t>Structure Level 16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6" name="TextBox 25" descr="Adrien Waite&#10;Assistant Director of Planning&#10;">
            <a:extLst>
              <a:ext uri="{FF2B5EF4-FFF2-40B4-BE49-F238E27FC236}">
                <a16:creationId xmlns:a16="http://schemas.microsoft.com/office/drawing/2014/main" id="{486C113E-70D7-42A5-A9C3-3CCD070C747B}"/>
              </a:ext>
            </a:extLst>
          </p:cNvPr>
          <p:cNvSpPr txBox="1"/>
          <p:nvPr/>
        </p:nvSpPr>
        <p:spPr>
          <a:xfrm>
            <a:off x="3950606" y="2143885"/>
            <a:ext cx="4393052" cy="830997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Adrien Waite</a:t>
            </a:r>
          </a:p>
          <a:p>
            <a:pPr algn="ctr"/>
            <a:r>
              <a:rPr lang="en-GB" sz="2000" dirty="0"/>
              <a:t>Assistant Director of Planning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95E9F4E-B7D1-45FD-B820-610FC03979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073338" y="2960504"/>
            <a:ext cx="0" cy="558091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62C5AE03-FE2F-42E8-8746-1336C49C65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040585" y="3528126"/>
            <a:ext cx="9837166" cy="0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85CAAAC-99F7-4106-AFA8-61CA7DBF10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040584" y="3528126"/>
            <a:ext cx="1019" cy="716318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 descr="Louise Reid&#10;Deputy Head of Planning&#10;">
            <a:extLst>
              <a:ext uri="{FF2B5EF4-FFF2-40B4-BE49-F238E27FC236}">
                <a16:creationId xmlns:a16="http://schemas.microsoft.com/office/drawing/2014/main" id="{58620D74-F49D-4347-B40E-2092330AF2CC}"/>
              </a:ext>
            </a:extLst>
          </p:cNvPr>
          <p:cNvSpPr txBox="1"/>
          <p:nvPr/>
        </p:nvSpPr>
        <p:spPr>
          <a:xfrm>
            <a:off x="194782" y="4244444"/>
            <a:ext cx="2156889" cy="1015663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dirty="0"/>
              <a:t>Louise Reid</a:t>
            </a:r>
          </a:p>
          <a:p>
            <a:pPr algn="ctr"/>
            <a:r>
              <a:rPr lang="en-GB" sz="1400" dirty="0"/>
              <a:t>Deputy Head of Planning</a:t>
            </a:r>
          </a:p>
          <a:p>
            <a:pPr algn="ctr"/>
            <a:endParaRPr lang="en-GB" sz="1400" dirty="0"/>
          </a:p>
          <a:p>
            <a:pPr algn="ctr"/>
            <a:endParaRPr lang="en-GB" sz="1400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3D28DB0-8675-4E9E-8BE8-166BB5E1F5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20" idx="0"/>
          </p:cNvCxnSpPr>
          <p:nvPr/>
        </p:nvCxnSpPr>
        <p:spPr>
          <a:xfrm>
            <a:off x="3633766" y="3552356"/>
            <a:ext cx="0" cy="692088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 descr="Ian Motuel &#10;Planning Policy Manager&#10;">
            <a:extLst>
              <a:ext uri="{FF2B5EF4-FFF2-40B4-BE49-F238E27FC236}">
                <a16:creationId xmlns:a16="http://schemas.microsoft.com/office/drawing/2014/main" id="{66F1A0DE-3649-4B13-B56C-EB303696D11D}"/>
              </a:ext>
            </a:extLst>
          </p:cNvPr>
          <p:cNvSpPr txBox="1"/>
          <p:nvPr/>
        </p:nvSpPr>
        <p:spPr>
          <a:xfrm>
            <a:off x="2540333" y="4244444"/>
            <a:ext cx="2186865" cy="1015663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Ian Motuel </a:t>
            </a:r>
          </a:p>
          <a:p>
            <a:pPr algn="ctr"/>
            <a:r>
              <a:rPr lang="en-GB" sz="1400" dirty="0"/>
              <a:t>Planning Policy Manager</a:t>
            </a:r>
          </a:p>
          <a:p>
            <a:pPr algn="ctr"/>
            <a:endParaRPr lang="en-GB" sz="1400" dirty="0"/>
          </a:p>
          <a:p>
            <a:pPr algn="ctr"/>
            <a:endParaRPr lang="en-GB" sz="1400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95A78C3-9C6B-4301-9605-D42D07FC4D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073338" y="3528126"/>
            <a:ext cx="0" cy="688172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 descr="Sharon Pope&#10;Support Services Manager&#10;">
            <a:extLst>
              <a:ext uri="{FF2B5EF4-FFF2-40B4-BE49-F238E27FC236}">
                <a16:creationId xmlns:a16="http://schemas.microsoft.com/office/drawing/2014/main" id="{5F719CC8-8D70-46AC-851C-D67D759F1DE3}"/>
              </a:ext>
            </a:extLst>
          </p:cNvPr>
          <p:cNvSpPr txBox="1"/>
          <p:nvPr/>
        </p:nvSpPr>
        <p:spPr>
          <a:xfrm>
            <a:off x="4876247" y="4220214"/>
            <a:ext cx="2186865" cy="1015663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</a:rPr>
              <a:t>Sharon Pope</a:t>
            </a:r>
          </a:p>
          <a:p>
            <a:pPr algn="ctr"/>
            <a:r>
              <a:rPr lang="en-GB" sz="1400" dirty="0"/>
              <a:t>Support Services Manager</a:t>
            </a:r>
          </a:p>
          <a:p>
            <a:pPr algn="ctr"/>
            <a:endParaRPr lang="en-GB" sz="1400" dirty="0"/>
          </a:p>
          <a:p>
            <a:pPr algn="ctr"/>
            <a:endParaRPr lang="en-GB" sz="1400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4BA9134-114E-4722-8A1F-8EEAFC9964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23" idx="0"/>
          </p:cNvCxnSpPr>
          <p:nvPr/>
        </p:nvCxnSpPr>
        <p:spPr>
          <a:xfrm>
            <a:off x="8343658" y="3518595"/>
            <a:ext cx="1549" cy="697703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 descr="Helen Leonard &#10;Arboricultural Co-Ordinator&#10;">
            <a:extLst>
              <a:ext uri="{FF2B5EF4-FFF2-40B4-BE49-F238E27FC236}">
                <a16:creationId xmlns:a16="http://schemas.microsoft.com/office/drawing/2014/main" id="{E043EF4A-C8DC-406C-8955-47B3A6396A8A}"/>
              </a:ext>
            </a:extLst>
          </p:cNvPr>
          <p:cNvSpPr txBox="1"/>
          <p:nvPr/>
        </p:nvSpPr>
        <p:spPr>
          <a:xfrm>
            <a:off x="7251774" y="4216298"/>
            <a:ext cx="2186865" cy="1015663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</a:rPr>
              <a:t>Helen Leonard </a:t>
            </a:r>
          </a:p>
          <a:p>
            <a:pPr algn="ctr"/>
            <a:r>
              <a:rPr lang="en-GB" sz="1400" dirty="0"/>
              <a:t>Arboricultural Co-Ordinator</a:t>
            </a:r>
          </a:p>
          <a:p>
            <a:pPr algn="ctr"/>
            <a:endParaRPr lang="en-GB" sz="1400" dirty="0"/>
          </a:p>
          <a:p>
            <a:pPr algn="ctr"/>
            <a:endParaRPr lang="en-GB" sz="1400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4B5544F-CEE8-4D6F-85F6-5139643640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0877751" y="3528126"/>
            <a:ext cx="0" cy="688172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 descr="Jacqueline Barr&#10;Building Control Service Manager&#10;">
            <a:extLst>
              <a:ext uri="{FF2B5EF4-FFF2-40B4-BE49-F238E27FC236}">
                <a16:creationId xmlns:a16="http://schemas.microsoft.com/office/drawing/2014/main" id="{4CCE89BA-96BE-415E-9853-928C00F2B0D1}"/>
              </a:ext>
            </a:extLst>
          </p:cNvPr>
          <p:cNvSpPr txBox="1"/>
          <p:nvPr/>
        </p:nvSpPr>
        <p:spPr>
          <a:xfrm>
            <a:off x="9691346" y="4216298"/>
            <a:ext cx="2186865" cy="1015663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Jacqueline Barr</a:t>
            </a:r>
          </a:p>
          <a:p>
            <a:pPr algn="ctr"/>
            <a:r>
              <a:rPr lang="en-GB" sz="1400" dirty="0"/>
              <a:t>Building Control Service Manager</a:t>
            </a:r>
          </a:p>
          <a:p>
            <a:pPr algn="ctr"/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3188947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Structure Level 16">
            <a:extLst>
              <a:ext uri="{FF2B5EF4-FFF2-40B4-BE49-F238E27FC236}">
                <a16:creationId xmlns:a16="http://schemas.microsoft.com/office/drawing/2014/main" id="{881C5379-5F9B-73EF-8EA4-AFF4FB37D96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875722" y="259722"/>
            <a:ext cx="8764840" cy="784204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Structure Level 17</a:t>
            </a:r>
          </a:p>
        </p:txBody>
      </p:sp>
      <p:sp>
        <p:nvSpPr>
          <p:cNvPr id="4" name="TextBox 3" descr="Chris Joyce&#10;Assistant Director of Placemaking, Partnerships and Sustainability">
            <a:extLst>
              <a:ext uri="{FF2B5EF4-FFF2-40B4-BE49-F238E27FC236}">
                <a16:creationId xmlns:a16="http://schemas.microsoft.com/office/drawing/2014/main" id="{3B9EA7C2-4FC8-41AF-A77D-6D5C53D2159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3908786" y="2108554"/>
            <a:ext cx="4154241" cy="954107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Chris Joyce </a:t>
            </a:r>
          </a:p>
          <a:p>
            <a:pPr algn="ctr"/>
            <a:r>
              <a:rPr lang="en-GB" sz="1600" dirty="0"/>
              <a:t>Assistant Director of Placemaking, Partnerships and Sustainability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7C70170-D41C-9035-2D05-9B6ECE4F31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4" idx="1"/>
          </p:cNvCxnSpPr>
          <p:nvPr/>
        </p:nvCxnSpPr>
        <p:spPr>
          <a:xfrm>
            <a:off x="2977076" y="2585608"/>
            <a:ext cx="931710" cy="0"/>
          </a:xfrm>
          <a:prstGeom prst="line">
            <a:avLst/>
          </a:prstGeom>
          <a:ln w="28575" cap="flat" cmpd="sng" algn="ctr">
            <a:solidFill>
              <a:srgbClr val="800080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" name="TextBox 2" descr="Carolyn Richardson&#10;Joint Emergency Planning Unit">
            <a:extLst>
              <a:ext uri="{FF2B5EF4-FFF2-40B4-BE49-F238E27FC236}">
                <a16:creationId xmlns:a16="http://schemas.microsoft.com/office/drawing/2014/main" id="{D268FC66-26A4-7973-C94A-27F0A1FC441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899956" y="2159993"/>
            <a:ext cx="2093563" cy="800219"/>
          </a:xfrm>
          <a:prstGeom prst="rect">
            <a:avLst/>
          </a:prstGeom>
          <a:noFill/>
          <a:ln w="28575">
            <a:solidFill>
              <a:srgbClr val="5C0464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Carolyn Richardson</a:t>
            </a:r>
          </a:p>
          <a:p>
            <a:pPr algn="ctr"/>
            <a:r>
              <a:rPr lang="en-GB" sz="1400" dirty="0"/>
              <a:t>Joint Emergency Planning Unit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E8A7973-E139-47E3-882D-0D9FB6F8D5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027906" y="3077790"/>
            <a:ext cx="0" cy="565062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09B7504-D301-4265-8ADB-52C9158A01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1997653" y="3635108"/>
            <a:ext cx="7810283" cy="15129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A2AC747-1F0D-45F9-9111-9E623555D3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997653" y="3628962"/>
            <a:ext cx="0" cy="580191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 descr="James Thorpe&#10;Service Lead Sustainability and Economic Growth&#10;">
            <a:extLst>
              <a:ext uri="{FF2B5EF4-FFF2-40B4-BE49-F238E27FC236}">
                <a16:creationId xmlns:a16="http://schemas.microsoft.com/office/drawing/2014/main" id="{FCC86810-11B4-4D75-AF9E-E933F0D2845D}"/>
              </a:ext>
            </a:extLst>
          </p:cNvPr>
          <p:cNvSpPr txBox="1"/>
          <p:nvPr/>
        </p:nvSpPr>
        <p:spPr>
          <a:xfrm>
            <a:off x="878853" y="4209153"/>
            <a:ext cx="2291623" cy="1015663"/>
          </a:xfrm>
          <a:prstGeom prst="rect">
            <a:avLst/>
          </a:prstGeom>
          <a:solidFill>
            <a:srgbClr val="FFFFFF"/>
          </a:solidFill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James Thorpe</a:t>
            </a:r>
          </a:p>
          <a:p>
            <a:pPr algn="ctr"/>
            <a:r>
              <a:rPr lang="en-GB" sz="1400" dirty="0"/>
              <a:t>Service Lead Sustainability and Climate </a:t>
            </a:r>
          </a:p>
          <a:p>
            <a:pPr algn="ctr"/>
            <a:endParaRPr lang="en-GB" sz="1400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2A2919B-6007-4145-81A5-C0098C5D3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564195" y="3657981"/>
            <a:ext cx="0" cy="593466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 descr="Shasta Parveen - Seconded to Bracknell Forest&#10;Service Lead Infrastructure&#10;">
            <a:extLst>
              <a:ext uri="{FF2B5EF4-FFF2-40B4-BE49-F238E27FC236}">
                <a16:creationId xmlns:a16="http://schemas.microsoft.com/office/drawing/2014/main" id="{E4765DCD-6FC3-485A-B2D4-D97F54DBFCEB}"/>
              </a:ext>
            </a:extLst>
          </p:cNvPr>
          <p:cNvSpPr txBox="1"/>
          <p:nvPr/>
        </p:nvSpPr>
        <p:spPr>
          <a:xfrm>
            <a:off x="3459244" y="4209153"/>
            <a:ext cx="2209903" cy="1015663"/>
          </a:xfrm>
          <a:prstGeom prst="rect">
            <a:avLst/>
          </a:prstGeom>
          <a:solidFill>
            <a:srgbClr val="FFFFFF"/>
          </a:solidFill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Shasta Parveen – </a:t>
            </a:r>
            <a:r>
              <a:rPr lang="en-GB" sz="1400" dirty="0"/>
              <a:t>Seconded to Bracknell Forest</a:t>
            </a:r>
          </a:p>
          <a:p>
            <a:pPr algn="ctr"/>
            <a:r>
              <a:rPr lang="en-GB" sz="1400" dirty="0"/>
              <a:t>Service Lead Infrastructure 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2A5ADC5-60F9-1CD2-CF41-F273A04078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62504" y="3628962"/>
            <a:ext cx="0" cy="593466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 descr="Nadine Barnes&#10;Head of Compliance and Operations - Property Services&#10;">
            <a:extLst>
              <a:ext uri="{FF2B5EF4-FFF2-40B4-BE49-F238E27FC236}">
                <a16:creationId xmlns:a16="http://schemas.microsoft.com/office/drawing/2014/main" id="{0ABD74D8-EC64-D7BC-3742-CEDBE29B3E1B}"/>
              </a:ext>
            </a:extLst>
          </p:cNvPr>
          <p:cNvSpPr txBox="1"/>
          <p:nvPr/>
        </p:nvSpPr>
        <p:spPr>
          <a:xfrm>
            <a:off x="5959409" y="4212066"/>
            <a:ext cx="2424564" cy="1015663"/>
          </a:xfrm>
          <a:prstGeom prst="rect">
            <a:avLst/>
          </a:prstGeom>
          <a:solidFill>
            <a:srgbClr val="FFFFFF"/>
          </a:solidFill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Nadine Barnes</a:t>
            </a:r>
          </a:p>
          <a:p>
            <a:pPr algn="ctr"/>
            <a:r>
              <a:rPr lang="en-GB" sz="1400" dirty="0"/>
              <a:t>Head of Compliance and Operations – Property Services</a:t>
            </a:r>
          </a:p>
          <a:p>
            <a:pPr algn="ctr"/>
            <a:endParaRPr lang="en-GB" sz="1400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BDACE3E-F761-463F-BD3B-61AA5E80C9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826961" y="3658160"/>
            <a:ext cx="15973" cy="593287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 descr="Steph James&#10;Service Lead - Economic Growth&#10;">
            <a:extLst>
              <a:ext uri="{FF2B5EF4-FFF2-40B4-BE49-F238E27FC236}">
                <a16:creationId xmlns:a16="http://schemas.microsoft.com/office/drawing/2014/main" id="{EF7D94E9-BB1A-4E7D-B941-6A2DE4117244}"/>
              </a:ext>
            </a:extLst>
          </p:cNvPr>
          <p:cNvSpPr txBox="1"/>
          <p:nvPr/>
        </p:nvSpPr>
        <p:spPr>
          <a:xfrm>
            <a:off x="8674235" y="4238172"/>
            <a:ext cx="2424564" cy="1015663"/>
          </a:xfrm>
          <a:prstGeom prst="rect">
            <a:avLst/>
          </a:prstGeom>
          <a:solidFill>
            <a:srgbClr val="FFFFFF"/>
          </a:solidFill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Steph James</a:t>
            </a:r>
          </a:p>
          <a:p>
            <a:pPr algn="ctr"/>
            <a:r>
              <a:rPr lang="en-GB" sz="1400" dirty="0"/>
              <a:t>Service Lead – Economic Growth</a:t>
            </a:r>
          </a:p>
          <a:p>
            <a:pPr algn="ctr"/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2956330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103FC-A0AE-DA60-2EE4-0AAA18C4D49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121819" y="345063"/>
            <a:ext cx="4331404" cy="648058"/>
          </a:xfrm>
        </p:spPr>
        <p:txBody>
          <a:bodyPr>
            <a:no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Structure Level 18</a:t>
            </a:r>
          </a:p>
        </p:txBody>
      </p:sp>
      <p:sp>
        <p:nvSpPr>
          <p:cNvPr id="22" name="TextBox 21" descr="Alysse Strachan&#10;Assistant Director of Neighbourhood Services">
            <a:extLst>
              <a:ext uri="{FF2B5EF4-FFF2-40B4-BE49-F238E27FC236}">
                <a16:creationId xmlns:a16="http://schemas.microsoft.com/office/drawing/2014/main" id="{B776B1F4-7193-4041-B471-87091C14D882}"/>
              </a:ext>
            </a:extLst>
          </p:cNvPr>
          <p:cNvSpPr txBox="1"/>
          <p:nvPr/>
        </p:nvSpPr>
        <p:spPr>
          <a:xfrm>
            <a:off x="3937574" y="2008784"/>
            <a:ext cx="4870760" cy="830997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Alysse Strachan</a:t>
            </a:r>
          </a:p>
          <a:p>
            <a:pPr algn="ctr"/>
            <a:r>
              <a:rPr lang="en-GB" sz="2000" dirty="0"/>
              <a:t>Assistant Director of Neighbourhood Services</a:t>
            </a:r>
          </a:p>
        </p:txBody>
      </p:sp>
      <p:cxnSp>
        <p:nvCxnSpPr>
          <p:cNvPr id="21" name="Straight Connector 20" descr="Connector">
            <a:extLst>
              <a:ext uri="{FF2B5EF4-FFF2-40B4-BE49-F238E27FC236}">
                <a16:creationId xmlns:a16="http://schemas.microsoft.com/office/drawing/2014/main" id="{1BD1B5BE-D274-46AA-80EF-E3678F5BC0F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6134100" y="2839781"/>
            <a:ext cx="0" cy="542701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01B4273-4959-44E8-878C-AC76EE98CB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262975" y="3371461"/>
            <a:ext cx="7768056" cy="33907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 descr="Connector">
            <a:extLst>
              <a:ext uri="{FF2B5EF4-FFF2-40B4-BE49-F238E27FC236}">
                <a16:creationId xmlns:a16="http://schemas.microsoft.com/office/drawing/2014/main" id="{EB0DAB2E-4638-4FEF-879D-3C8DA6324FC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2262975" y="3405368"/>
            <a:ext cx="0" cy="698705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 descr="Christopher Wheeler&#10;Strategic Lead - Contracts and Service Improvement">
            <a:extLst>
              <a:ext uri="{FF2B5EF4-FFF2-40B4-BE49-F238E27FC236}">
                <a16:creationId xmlns:a16="http://schemas.microsoft.com/office/drawing/2014/main" id="{303ABC0D-978C-43A8-BA28-6C67F4190DBE}"/>
              </a:ext>
            </a:extLst>
          </p:cNvPr>
          <p:cNvSpPr txBox="1"/>
          <p:nvPr/>
        </p:nvSpPr>
        <p:spPr>
          <a:xfrm>
            <a:off x="1248483" y="4089380"/>
            <a:ext cx="2186865" cy="1015663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Christopher Wheeler</a:t>
            </a:r>
          </a:p>
          <a:p>
            <a:pPr algn="ctr"/>
            <a:r>
              <a:rPr lang="en-GB" sz="1400" dirty="0"/>
              <a:t>Strategic Lead – Contracts and Service Improvement</a:t>
            </a:r>
          </a:p>
          <a:p>
            <a:pPr algn="ctr"/>
            <a:endParaRPr lang="en-GB" sz="1400" dirty="0"/>
          </a:p>
        </p:txBody>
      </p:sp>
      <p:cxnSp>
        <p:nvCxnSpPr>
          <p:cNvPr id="28" name="Straight Connector 27" descr="connector">
            <a:extLst>
              <a:ext uri="{FF2B5EF4-FFF2-40B4-BE49-F238E27FC236}">
                <a16:creationId xmlns:a16="http://schemas.microsoft.com/office/drawing/2014/main" id="{90E418D8-09DC-41A9-951A-1EF298A42DF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  <a:endCxn id="18" idx="0"/>
          </p:cNvCxnSpPr>
          <p:nvPr/>
        </p:nvCxnSpPr>
        <p:spPr>
          <a:xfrm>
            <a:off x="4904305" y="3382481"/>
            <a:ext cx="0" cy="706899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 descr="Michael Shepherd&#10;Sport and Leisure Manager">
            <a:extLst>
              <a:ext uri="{FF2B5EF4-FFF2-40B4-BE49-F238E27FC236}">
                <a16:creationId xmlns:a16="http://schemas.microsoft.com/office/drawing/2014/main" id="{269AA179-FFC7-40E4-9702-4CB35EC79E25}"/>
              </a:ext>
            </a:extLst>
          </p:cNvPr>
          <p:cNvSpPr txBox="1"/>
          <p:nvPr/>
        </p:nvSpPr>
        <p:spPr>
          <a:xfrm>
            <a:off x="3810872" y="4089380"/>
            <a:ext cx="2186865" cy="1015663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Michael Shepherd</a:t>
            </a:r>
          </a:p>
          <a:p>
            <a:pPr algn="ctr"/>
            <a:r>
              <a:rPr lang="en-GB" sz="1400" dirty="0"/>
              <a:t>Sport and Leisure Manager</a:t>
            </a:r>
          </a:p>
          <a:p>
            <a:pPr algn="ctr"/>
            <a:endParaRPr lang="en-GB" sz="1400" dirty="0"/>
          </a:p>
          <a:p>
            <a:pPr algn="ctr"/>
            <a:endParaRPr lang="en-GB" sz="1400" dirty="0"/>
          </a:p>
        </p:txBody>
      </p:sp>
      <p:cxnSp>
        <p:nvCxnSpPr>
          <p:cNvPr id="24" name="Straight Connector 23" descr="Connector">
            <a:extLst>
              <a:ext uri="{FF2B5EF4-FFF2-40B4-BE49-F238E27FC236}">
                <a16:creationId xmlns:a16="http://schemas.microsoft.com/office/drawing/2014/main" id="{B5C7FBCD-08EA-4164-949D-E4780CA6F4F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  <a:endCxn id="19" idx="0"/>
          </p:cNvCxnSpPr>
          <p:nvPr/>
        </p:nvCxnSpPr>
        <p:spPr>
          <a:xfrm>
            <a:off x="7453222" y="3405368"/>
            <a:ext cx="1" cy="684012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 descr="Tim Golabek&#10;Service Lead -Transport, Highways and Parking">
            <a:extLst>
              <a:ext uri="{FF2B5EF4-FFF2-40B4-BE49-F238E27FC236}">
                <a16:creationId xmlns:a16="http://schemas.microsoft.com/office/drawing/2014/main" id="{074B437B-DF6A-4115-B92D-9D1CA6ADC0FA}"/>
              </a:ext>
            </a:extLst>
          </p:cNvPr>
          <p:cNvSpPr txBox="1"/>
          <p:nvPr/>
        </p:nvSpPr>
        <p:spPr>
          <a:xfrm>
            <a:off x="6359790" y="4089380"/>
            <a:ext cx="2186865" cy="1015663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Tim </a:t>
            </a:r>
            <a:r>
              <a:rPr lang="en-GB" dirty="0" err="1"/>
              <a:t>Golabek</a:t>
            </a:r>
            <a:endParaRPr lang="en-GB" dirty="0"/>
          </a:p>
          <a:p>
            <a:pPr algn="ctr"/>
            <a:r>
              <a:rPr lang="en-GB" sz="1400" dirty="0"/>
              <a:t>Service Lead – Transport, Highways and Parking</a:t>
            </a:r>
          </a:p>
          <a:p>
            <a:pPr algn="ctr"/>
            <a:endParaRPr lang="en-GB" sz="1400" dirty="0"/>
          </a:p>
        </p:txBody>
      </p:sp>
      <p:cxnSp>
        <p:nvCxnSpPr>
          <p:cNvPr id="29" name="Straight Connector 28" descr="Connector">
            <a:extLst>
              <a:ext uri="{FF2B5EF4-FFF2-40B4-BE49-F238E27FC236}">
                <a16:creationId xmlns:a16="http://schemas.microsoft.com/office/drawing/2014/main" id="{DD02936C-216D-4C3E-9342-DF91D9F0ABA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10031031" y="3375134"/>
            <a:ext cx="0" cy="721591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 descr="Naomi Markham&#10;Service Lead - Environmental Services Team">
            <a:extLst>
              <a:ext uri="{FF2B5EF4-FFF2-40B4-BE49-F238E27FC236}">
                <a16:creationId xmlns:a16="http://schemas.microsoft.com/office/drawing/2014/main" id="{7C3CBF7D-8154-4060-A9C4-AD1F202DBDA3}"/>
              </a:ext>
            </a:extLst>
          </p:cNvPr>
          <p:cNvSpPr txBox="1"/>
          <p:nvPr/>
        </p:nvSpPr>
        <p:spPr>
          <a:xfrm>
            <a:off x="8908708" y="4104073"/>
            <a:ext cx="2186865" cy="1015663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Naomi Markham</a:t>
            </a:r>
          </a:p>
          <a:p>
            <a:pPr algn="ctr"/>
            <a:r>
              <a:rPr lang="en-GB" sz="1400" dirty="0"/>
              <a:t>Service Lead – Environmental Services Team</a:t>
            </a:r>
          </a:p>
        </p:txBody>
      </p:sp>
    </p:spTree>
    <p:extLst>
      <p:ext uri="{BB962C8B-B14F-4D97-AF65-F5344CB8AC3E}">
        <p14:creationId xmlns:p14="http://schemas.microsoft.com/office/powerpoint/2010/main" val="27756410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>
            <a:extLst>
              <a:ext uri="{FF2B5EF4-FFF2-40B4-BE49-F238E27FC236}">
                <a16:creationId xmlns:a16="http://schemas.microsoft.com/office/drawing/2014/main" id="{B2A06F5D-0C76-4924-8B06-A77BEF118A2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904995" y="127300"/>
            <a:ext cx="8777667" cy="835226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Structure Level 19</a:t>
            </a:r>
          </a:p>
        </p:txBody>
      </p:sp>
      <p:sp>
        <p:nvSpPr>
          <p:cNvPr id="8" name="TextBox 7" descr="Amanda Gregory &#10;Assistant Director of Housing, Environmental Health and Trading Standards&#10;">
            <a:extLst>
              <a:ext uri="{FF2B5EF4-FFF2-40B4-BE49-F238E27FC236}">
                <a16:creationId xmlns:a16="http://schemas.microsoft.com/office/drawing/2014/main" id="{BCF73896-80A0-41A0-85CA-52495AE0EF96}"/>
              </a:ext>
            </a:extLst>
          </p:cNvPr>
          <p:cNvSpPr txBox="1"/>
          <p:nvPr/>
        </p:nvSpPr>
        <p:spPr>
          <a:xfrm>
            <a:off x="3150641" y="1491958"/>
            <a:ext cx="5956347" cy="830997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Amanda Gregory </a:t>
            </a:r>
          </a:p>
          <a:p>
            <a:pPr algn="ctr"/>
            <a:r>
              <a:rPr lang="en-GB" sz="2000" dirty="0"/>
              <a:t>Assistant Director of Housing and Public Protection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21C63AF-ED5A-44E7-9C9C-8E270393D1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083030" y="2322955"/>
            <a:ext cx="0" cy="1126812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48C9EA5-F3EB-41B3-B757-89592F2767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129004" y="3425421"/>
            <a:ext cx="9785430" cy="45113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 descr="Alex Szantai&#10;Housing Operations Manager&#10;">
            <a:extLst>
              <a:ext uri="{FF2B5EF4-FFF2-40B4-BE49-F238E27FC236}">
                <a16:creationId xmlns:a16="http://schemas.microsoft.com/office/drawing/2014/main" id="{DA18E791-A9F8-B0BC-FDAF-C1CA934AF156}"/>
              </a:ext>
            </a:extLst>
          </p:cNvPr>
          <p:cNvSpPr txBox="1"/>
          <p:nvPr/>
        </p:nvSpPr>
        <p:spPr>
          <a:xfrm>
            <a:off x="256076" y="4037535"/>
            <a:ext cx="1619902" cy="1446550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Alex </a:t>
            </a:r>
            <a:r>
              <a:rPr lang="en-GB" dirty="0" err="1"/>
              <a:t>Szantai</a:t>
            </a:r>
            <a:endParaRPr lang="en-GB" dirty="0"/>
          </a:p>
          <a:p>
            <a:pPr algn="ctr"/>
            <a:r>
              <a:rPr lang="en-GB" sz="1400" dirty="0"/>
              <a:t>Housing Operations Manager</a:t>
            </a:r>
          </a:p>
          <a:p>
            <a:pPr algn="ctr"/>
            <a:endParaRPr lang="en-GB" sz="1400" dirty="0"/>
          </a:p>
          <a:p>
            <a:pPr algn="ctr"/>
            <a:endParaRPr lang="en-GB" sz="1400" dirty="0"/>
          </a:p>
          <a:p>
            <a:pPr algn="ctr"/>
            <a:endParaRPr lang="en-GB" sz="1400" dirty="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1C6B421-4EF3-8D8F-1E62-4FDCDE03EF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131744" y="3462250"/>
            <a:ext cx="0" cy="576330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DB61299-3A7D-4166-9488-7F962B207A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132411" y="3449767"/>
            <a:ext cx="0" cy="554518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 descr="Trevor Pask&#10;Housing Strategy Performance and Inclusion Manager&#10;">
            <a:extLst>
              <a:ext uri="{FF2B5EF4-FFF2-40B4-BE49-F238E27FC236}">
                <a16:creationId xmlns:a16="http://schemas.microsoft.com/office/drawing/2014/main" id="{B9115672-A0EC-45F7-9D20-DC78467426A7}"/>
              </a:ext>
            </a:extLst>
          </p:cNvPr>
          <p:cNvSpPr txBox="1"/>
          <p:nvPr/>
        </p:nvSpPr>
        <p:spPr>
          <a:xfrm>
            <a:off x="2192102" y="4015881"/>
            <a:ext cx="1619902" cy="1446550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Trevor Pask</a:t>
            </a:r>
          </a:p>
          <a:p>
            <a:pPr algn="ctr"/>
            <a:r>
              <a:rPr lang="en-GB" sz="1400" dirty="0"/>
              <a:t>Housing, Strategy, Performance and Inclusions Manager</a:t>
            </a:r>
          </a:p>
          <a:p>
            <a:pPr algn="ctr"/>
            <a:endParaRPr lang="en-GB" sz="1400" dirty="0"/>
          </a:p>
          <a:p>
            <a:pPr algn="ctr"/>
            <a:endParaRPr lang="en-GB" sz="1400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AC14F98-AE09-4047-BB9D-3B2DE1E7B7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4" idx="0"/>
          </p:cNvCxnSpPr>
          <p:nvPr/>
        </p:nvCxnSpPr>
        <p:spPr>
          <a:xfrm>
            <a:off x="4906630" y="3462250"/>
            <a:ext cx="0" cy="547249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 descr="Rhian Richards starts &#10;Environmental Health Service Manager&#10;">
            <a:extLst>
              <a:ext uri="{FF2B5EF4-FFF2-40B4-BE49-F238E27FC236}">
                <a16:creationId xmlns:a16="http://schemas.microsoft.com/office/drawing/2014/main" id="{1BF42171-F87F-4072-8EDB-87DDA75558DD}"/>
              </a:ext>
            </a:extLst>
          </p:cNvPr>
          <p:cNvSpPr txBox="1"/>
          <p:nvPr/>
        </p:nvSpPr>
        <p:spPr>
          <a:xfrm>
            <a:off x="4128128" y="4009499"/>
            <a:ext cx="1557004" cy="1446550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Rhian Richards</a:t>
            </a:r>
            <a:endParaRPr lang="en-GB" sz="1400" dirty="0"/>
          </a:p>
          <a:p>
            <a:pPr algn="ctr"/>
            <a:r>
              <a:rPr lang="en-GB" sz="1400" dirty="0"/>
              <a:t>Environmental Health Service Manager</a:t>
            </a:r>
          </a:p>
          <a:p>
            <a:pPr algn="ctr"/>
            <a:endParaRPr lang="en-GB" sz="1400" dirty="0"/>
          </a:p>
          <a:p>
            <a:pPr algn="ctr"/>
            <a:endParaRPr lang="en-GB" sz="1400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93DDD60-544B-4E75-816D-4CCBB3EA78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0914434" y="3419596"/>
            <a:ext cx="0" cy="572971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 descr="Greg Nelson&#10;Trading Standards Licensing Manager&#10;">
            <a:extLst>
              <a:ext uri="{FF2B5EF4-FFF2-40B4-BE49-F238E27FC236}">
                <a16:creationId xmlns:a16="http://schemas.microsoft.com/office/drawing/2014/main" id="{86B6D8E6-4B9B-4B35-B396-20B1A1C1A89C}"/>
              </a:ext>
            </a:extLst>
          </p:cNvPr>
          <p:cNvSpPr txBox="1"/>
          <p:nvPr/>
        </p:nvSpPr>
        <p:spPr>
          <a:xfrm>
            <a:off x="6021719" y="4009500"/>
            <a:ext cx="1557004" cy="1446550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Greg Nelson</a:t>
            </a:r>
          </a:p>
          <a:p>
            <a:pPr algn="ctr"/>
            <a:r>
              <a:rPr lang="en-GB" sz="1400" dirty="0"/>
              <a:t>Trading Standards Licensing Manager</a:t>
            </a:r>
          </a:p>
          <a:p>
            <a:pPr algn="ctr"/>
            <a:endParaRPr lang="en-GB" sz="1400" dirty="0"/>
          </a:p>
          <a:p>
            <a:pPr algn="ctr"/>
            <a:endParaRPr lang="en-GB" sz="1400" dirty="0"/>
          </a:p>
          <a:p>
            <a:pPr algn="ctr"/>
            <a:endParaRPr lang="en-GB" sz="1400" dirty="0"/>
          </a:p>
        </p:txBody>
      </p:sp>
      <p:sp>
        <p:nvSpPr>
          <p:cNvPr id="7" name="TextBox 6" descr="Sukhy Athwal&#10;Business Support Team Leader&#10;">
            <a:extLst>
              <a:ext uri="{FF2B5EF4-FFF2-40B4-BE49-F238E27FC236}">
                <a16:creationId xmlns:a16="http://schemas.microsoft.com/office/drawing/2014/main" id="{747232FF-DB4E-9696-94B1-07753EF14363}"/>
              </a:ext>
            </a:extLst>
          </p:cNvPr>
          <p:cNvSpPr txBox="1"/>
          <p:nvPr/>
        </p:nvSpPr>
        <p:spPr>
          <a:xfrm>
            <a:off x="7994325" y="4001971"/>
            <a:ext cx="1557004" cy="1446550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Sukhy</a:t>
            </a:r>
            <a:r>
              <a:rPr lang="en-GB" dirty="0"/>
              <a:t> Athwal</a:t>
            </a:r>
          </a:p>
          <a:p>
            <a:pPr algn="ctr"/>
            <a:r>
              <a:rPr lang="en-GB" sz="1400" dirty="0"/>
              <a:t>Business Support Team Leader</a:t>
            </a:r>
          </a:p>
          <a:p>
            <a:pPr algn="ctr"/>
            <a:endParaRPr lang="en-GB" sz="1400" dirty="0"/>
          </a:p>
          <a:p>
            <a:pPr algn="ctr"/>
            <a:endParaRPr lang="en-GB" sz="1400" dirty="0"/>
          </a:p>
          <a:p>
            <a:pPr algn="ctr"/>
            <a:endParaRPr lang="en-GB" sz="1400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478EC9C-7812-CCB5-18DC-B5E3B47FC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769175" y="3429000"/>
            <a:ext cx="0" cy="596052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 descr="Andy Aldridge&#10;Community Safety Manager&#10;">
            <a:extLst>
              <a:ext uri="{FF2B5EF4-FFF2-40B4-BE49-F238E27FC236}">
                <a16:creationId xmlns:a16="http://schemas.microsoft.com/office/drawing/2014/main" id="{0B935535-F90E-77B0-FD7B-A0A6208F30C5}"/>
              </a:ext>
            </a:extLst>
          </p:cNvPr>
          <p:cNvSpPr txBox="1"/>
          <p:nvPr/>
        </p:nvSpPr>
        <p:spPr>
          <a:xfrm>
            <a:off x="10095598" y="3992567"/>
            <a:ext cx="1557004" cy="1446550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Andy Aldridge</a:t>
            </a:r>
          </a:p>
          <a:p>
            <a:pPr algn="ctr"/>
            <a:r>
              <a:rPr lang="en-GB" sz="1400" dirty="0"/>
              <a:t>Community Safety Manager</a:t>
            </a:r>
          </a:p>
          <a:p>
            <a:pPr algn="ctr"/>
            <a:endParaRPr lang="en-GB" sz="1400" dirty="0"/>
          </a:p>
          <a:p>
            <a:pPr algn="ctr"/>
            <a:endParaRPr lang="en-GB" sz="1400" dirty="0"/>
          </a:p>
          <a:p>
            <a:pPr algn="ctr"/>
            <a:endParaRPr lang="en-GB" sz="14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E6FB9D1-C123-259A-2287-182530FD7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609376" y="3419596"/>
            <a:ext cx="0" cy="572971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1875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46DD7-09B7-47E3-AB9D-F6CF5D22305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87756" y="365126"/>
            <a:ext cx="8266043" cy="443526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bg1"/>
                </a:solidFill>
              </a:rPr>
              <a:t>Structure Level 2</a:t>
            </a:r>
          </a:p>
        </p:txBody>
      </p:sp>
      <p:sp>
        <p:nvSpPr>
          <p:cNvPr id="31" name="TextBox 30" descr="Council and Cabinet">
            <a:extLst>
              <a:ext uri="{FF2B5EF4-FFF2-40B4-BE49-F238E27FC236}">
                <a16:creationId xmlns:a16="http://schemas.microsoft.com/office/drawing/2014/main" id="{5B5ECAB0-551B-4AA5-9644-A7751F1C943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>
          <a:xfrm>
            <a:off x="3240788" y="1460866"/>
            <a:ext cx="5786624" cy="461665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Council and Cabinet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TextBox 32" descr="Stephen Evans&#10;Chief Executive and head of paid services&#10;">
            <a:extLst>
              <a:ext uri="{FF2B5EF4-FFF2-40B4-BE49-F238E27FC236}">
                <a16:creationId xmlns:a16="http://schemas.microsoft.com/office/drawing/2014/main" id="{085390B7-47CE-4B12-BEE4-5C0C6A614D3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3240788" y="2201304"/>
            <a:ext cx="5816445" cy="1015663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Stephen Evans</a:t>
            </a:r>
          </a:p>
          <a:p>
            <a:pPr algn="ctr"/>
            <a:r>
              <a:rPr lang="en-GB" dirty="0"/>
              <a:t>Chief Executive and Head of Paid Services</a:t>
            </a:r>
          </a:p>
          <a:p>
            <a:pPr algn="ctr"/>
            <a:endParaRPr lang="en-GB" sz="1400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874B60A-C426-4E9E-22F0-4E495100D2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33" idx="3"/>
          </p:cNvCxnSpPr>
          <p:nvPr/>
        </p:nvCxnSpPr>
        <p:spPr>
          <a:xfrm>
            <a:off x="9057233" y="2709136"/>
            <a:ext cx="623321" cy="9330"/>
          </a:xfrm>
          <a:prstGeom prst="line">
            <a:avLst/>
          </a:prstGeom>
          <a:ln w="28575">
            <a:solidFill>
              <a:srgbClr val="5C046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 descr="Sara Blackmore&#10;Director of Public Health ">
            <a:extLst>
              <a:ext uri="{FF2B5EF4-FFF2-40B4-BE49-F238E27FC236}">
                <a16:creationId xmlns:a16="http://schemas.microsoft.com/office/drawing/2014/main" id="{BAA422AC-4621-04E6-A6B3-CC81EEFCB5CD}"/>
              </a:ext>
            </a:extLst>
          </p:cNvPr>
          <p:cNvSpPr txBox="1"/>
          <p:nvPr/>
        </p:nvSpPr>
        <p:spPr>
          <a:xfrm>
            <a:off x="9680554" y="2238627"/>
            <a:ext cx="1950121" cy="1015663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Sara Blackmore</a:t>
            </a:r>
          </a:p>
          <a:p>
            <a:pPr algn="ctr"/>
            <a:r>
              <a:rPr lang="en-GB" sz="1400" dirty="0"/>
              <a:t>Director of Public Health </a:t>
            </a:r>
          </a:p>
          <a:p>
            <a:endParaRPr lang="en-GB" sz="1400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BD1B5BE-D274-46AA-80EF-E3678F5BC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982030" y="3225189"/>
            <a:ext cx="0" cy="415798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01B4273-4959-44E8-878C-AC76EE98CB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1476065" y="3629074"/>
            <a:ext cx="9652852" cy="8817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FA8640F-7F82-655A-143C-ACF9C9787F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486806" y="3637891"/>
            <a:ext cx="0" cy="668165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 descr="Sophia Waite-King&#10;Assistant Director of Strategy">
            <a:extLst>
              <a:ext uri="{FF2B5EF4-FFF2-40B4-BE49-F238E27FC236}">
                <a16:creationId xmlns:a16="http://schemas.microsoft.com/office/drawing/2014/main" id="{A09422E5-26E2-4548-AA57-090E122D649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337152" y="4309152"/>
            <a:ext cx="1950117" cy="1231106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Sophia Waite-King</a:t>
            </a:r>
          </a:p>
          <a:p>
            <a:pPr algn="ctr"/>
            <a:r>
              <a:rPr lang="en-GB" sz="1400" dirty="0"/>
              <a:t>Assistant Director of Strategy, Communications and Engagement</a:t>
            </a:r>
            <a:endParaRPr lang="en-GB" sz="800" dirty="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B0DAB2E-4638-4FEF-879D-3C8DA6324F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736194" y="3622950"/>
            <a:ext cx="0" cy="683989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 descr="Ian O'Donnell&#10;(Interim) Executive Director of Resources and Section 151 Officer">
            <a:extLst>
              <a:ext uri="{FF2B5EF4-FFF2-40B4-BE49-F238E27FC236}">
                <a16:creationId xmlns:a16="http://schemas.microsoft.com/office/drawing/2014/main" id="{303ABC0D-978C-43A8-BA28-6C67F4190DBE}"/>
              </a:ext>
            </a:extLst>
          </p:cNvPr>
          <p:cNvSpPr txBox="1"/>
          <p:nvPr/>
        </p:nvSpPr>
        <p:spPr>
          <a:xfrm>
            <a:off x="2610914" y="4313830"/>
            <a:ext cx="1922198" cy="1231106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Ian O’Donnell</a:t>
            </a:r>
          </a:p>
          <a:p>
            <a:pPr algn="ctr"/>
            <a:r>
              <a:rPr lang="en-GB" sz="1400" dirty="0"/>
              <a:t>(Interim) Executive Director of Resources and Section 151 Officer</a:t>
            </a:r>
          </a:p>
          <a:p>
            <a:pPr algn="ctr"/>
            <a:endParaRPr lang="en-GB" sz="1400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0E418D8-09DC-41A9-951A-1EF298A42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982030" y="3640987"/>
            <a:ext cx="0" cy="672843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 descr="Lin Ferguson&#10;Executive Director Children's Service and Education (DCS)">
            <a:extLst>
              <a:ext uri="{FF2B5EF4-FFF2-40B4-BE49-F238E27FC236}">
                <a16:creationId xmlns:a16="http://schemas.microsoft.com/office/drawing/2014/main" id="{269AA179-FFC7-40E4-9702-4CB35EC79E25}"/>
              </a:ext>
            </a:extLst>
          </p:cNvPr>
          <p:cNvSpPr txBox="1"/>
          <p:nvPr/>
        </p:nvSpPr>
        <p:spPr>
          <a:xfrm>
            <a:off x="4928642" y="4306056"/>
            <a:ext cx="2111554" cy="1231106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Lin Ferguson</a:t>
            </a:r>
          </a:p>
          <a:p>
            <a:pPr algn="ctr"/>
            <a:r>
              <a:rPr lang="en-GB" sz="1400" dirty="0"/>
              <a:t>Executive Director Children’s Services and Education (DCS)</a:t>
            </a:r>
          </a:p>
          <a:p>
            <a:pPr algn="ctr"/>
            <a:endParaRPr lang="en-GB" sz="140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5C7FBCD-08EA-4164-949D-E4780CA6F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399368" y="3625980"/>
            <a:ext cx="0" cy="687850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 descr="Kevin McDaniel&#10;Executive Director Adult Social Care and Health DASS)">
            <a:extLst>
              <a:ext uri="{FF2B5EF4-FFF2-40B4-BE49-F238E27FC236}">
                <a16:creationId xmlns:a16="http://schemas.microsoft.com/office/drawing/2014/main" id="{074B437B-DF6A-4115-B92D-9D1CA6ADC0FA}"/>
              </a:ext>
            </a:extLst>
          </p:cNvPr>
          <p:cNvSpPr txBox="1"/>
          <p:nvPr/>
        </p:nvSpPr>
        <p:spPr>
          <a:xfrm>
            <a:off x="7363838" y="4306940"/>
            <a:ext cx="2052532" cy="1231106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Kevin McDaniel</a:t>
            </a:r>
          </a:p>
          <a:p>
            <a:pPr algn="ctr"/>
            <a:r>
              <a:rPr lang="en-GB" sz="1400" dirty="0"/>
              <a:t>Executive Director of</a:t>
            </a:r>
          </a:p>
          <a:p>
            <a:pPr algn="ctr"/>
            <a:r>
              <a:rPr lang="en-GB" sz="1400" dirty="0"/>
              <a:t>Adult Services, Health and Communities (DASS) Deputy Chief Executive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D02936C-216D-4C3E-9342-DF91D9F0AB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1128917" y="3622950"/>
            <a:ext cx="0" cy="690880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 descr="Andrew Durrant&#10;Executive Director of Place">
            <a:extLst>
              <a:ext uri="{FF2B5EF4-FFF2-40B4-BE49-F238E27FC236}">
                <a16:creationId xmlns:a16="http://schemas.microsoft.com/office/drawing/2014/main" id="{7C3CBF7D-8154-4060-A9C4-AD1F202DBDA3}"/>
              </a:ext>
            </a:extLst>
          </p:cNvPr>
          <p:cNvSpPr txBox="1"/>
          <p:nvPr/>
        </p:nvSpPr>
        <p:spPr>
          <a:xfrm>
            <a:off x="9936470" y="4313830"/>
            <a:ext cx="2052532" cy="1231106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Andrew Durrant</a:t>
            </a:r>
          </a:p>
          <a:p>
            <a:pPr algn="ctr"/>
            <a:r>
              <a:rPr lang="en-GB" sz="1400" dirty="0"/>
              <a:t>Executive Director of Place</a:t>
            </a:r>
          </a:p>
          <a:p>
            <a:pPr algn="ctr"/>
            <a:endParaRPr lang="en-GB" sz="1400" dirty="0"/>
          </a:p>
          <a:p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074153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D6B34-D62B-437E-9A5A-E9B26DCD61F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72826" y="128111"/>
            <a:ext cx="10515600" cy="1325563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Structure</a:t>
            </a:r>
            <a:r>
              <a:rPr lang="en-GB" baseline="0" dirty="0">
                <a:solidFill>
                  <a:schemeClr val="bg1"/>
                </a:solidFill>
              </a:rPr>
              <a:t> Level 3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2" name="TextBox 21" descr="Sophia Waite-King&#10;Assistant Director of Strategy &amp; Engagement">
            <a:extLst>
              <a:ext uri="{FF2B5EF4-FFF2-40B4-BE49-F238E27FC236}">
                <a16:creationId xmlns:a16="http://schemas.microsoft.com/office/drawing/2014/main" id="{B776B1F4-7193-4041-B471-87091C14D882}"/>
              </a:ext>
            </a:extLst>
          </p:cNvPr>
          <p:cNvSpPr txBox="1"/>
          <p:nvPr/>
        </p:nvSpPr>
        <p:spPr>
          <a:xfrm>
            <a:off x="4196141" y="1646636"/>
            <a:ext cx="4393052" cy="1446550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Sophia Waite-King</a:t>
            </a:r>
          </a:p>
          <a:p>
            <a:pPr algn="ctr"/>
            <a:r>
              <a:rPr lang="en-GB" sz="2000"/>
              <a:t>Assistant Director </a:t>
            </a:r>
            <a:r>
              <a:rPr lang="en-GB" sz="2000" dirty="0"/>
              <a:t>of Strategy, Communications and Engagement </a:t>
            </a:r>
          </a:p>
          <a:p>
            <a:pPr algn="ctr"/>
            <a:endParaRPr lang="en-GB" sz="2000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BD1B5BE-D274-46AA-80EF-E3678F5BC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22" idx="2"/>
          </p:cNvCxnSpPr>
          <p:nvPr/>
        </p:nvCxnSpPr>
        <p:spPr>
          <a:xfrm flipV="1">
            <a:off x="6392667" y="3066852"/>
            <a:ext cx="0" cy="26334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01B4273-4959-44E8-878C-AC76EE98CB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3255753" y="3411945"/>
            <a:ext cx="6242751" cy="17055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0E418D8-09DC-41A9-951A-1EF298A42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255753" y="3416935"/>
            <a:ext cx="0" cy="518067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 descr="Vacant&#10;Communications Manager">
            <a:extLst>
              <a:ext uri="{FF2B5EF4-FFF2-40B4-BE49-F238E27FC236}">
                <a16:creationId xmlns:a16="http://schemas.microsoft.com/office/drawing/2014/main" id="{269AA179-FFC7-40E4-9702-4CB35EC79E25}"/>
              </a:ext>
            </a:extLst>
          </p:cNvPr>
          <p:cNvSpPr txBox="1"/>
          <p:nvPr/>
        </p:nvSpPr>
        <p:spPr>
          <a:xfrm>
            <a:off x="1821189" y="3944520"/>
            <a:ext cx="2869128" cy="1231106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1400" dirty="0"/>
          </a:p>
          <a:p>
            <a:pPr algn="ctr"/>
            <a:r>
              <a:rPr lang="en-GB" dirty="0"/>
              <a:t>Niall Norbury</a:t>
            </a:r>
            <a:r>
              <a:rPr lang="en-GB" sz="1400" dirty="0"/>
              <a:t> </a:t>
            </a:r>
          </a:p>
          <a:p>
            <a:pPr algn="ctr"/>
            <a:r>
              <a:rPr lang="en-GB" sz="1400" dirty="0"/>
              <a:t>Communications Manager starts 12.08.25</a:t>
            </a:r>
          </a:p>
          <a:p>
            <a:endParaRPr lang="en-GB" sz="140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5C7FBCD-08EA-4164-949D-E4780CA6F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498505" y="3411945"/>
            <a:ext cx="0" cy="523057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F9F8F11-0DB4-0175-B70E-4D824D0FE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392667" y="3119143"/>
            <a:ext cx="0" cy="309857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 descr="Sarah Collins&#10;Service Lead - Policy, Performance and Delivery starts 12.08.25">
            <a:extLst>
              <a:ext uri="{FF2B5EF4-FFF2-40B4-BE49-F238E27FC236}">
                <a16:creationId xmlns:a16="http://schemas.microsoft.com/office/drawing/2014/main" id="{51C2E876-C66E-26E2-E20E-16684535426C}"/>
              </a:ext>
            </a:extLst>
          </p:cNvPr>
          <p:cNvSpPr txBox="1"/>
          <p:nvPr/>
        </p:nvSpPr>
        <p:spPr>
          <a:xfrm>
            <a:off x="7886641" y="3923972"/>
            <a:ext cx="2942313" cy="1231106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1400" dirty="0"/>
          </a:p>
          <a:p>
            <a:pPr algn="ctr"/>
            <a:r>
              <a:rPr lang="en-GB" dirty="0"/>
              <a:t>Sarah Collins</a:t>
            </a:r>
          </a:p>
          <a:p>
            <a:pPr algn="ctr"/>
            <a:r>
              <a:rPr lang="en-GB" sz="1400" dirty="0"/>
              <a:t>Service Lead – Policy, Performance, and Delivery starts 12.08.25</a:t>
            </a:r>
          </a:p>
          <a:p>
            <a:pPr algn="ctr"/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808225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38D1E0C-EDF6-4D58-A66D-BEAE179A15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1233"/>
            <a:ext cx="9144000" cy="570038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bg1"/>
                </a:solidFill>
              </a:rPr>
              <a:t>Structure</a:t>
            </a:r>
            <a:r>
              <a:rPr lang="en-GB" dirty="0"/>
              <a:t> </a:t>
            </a:r>
            <a:r>
              <a:rPr lang="en-GB" dirty="0">
                <a:solidFill>
                  <a:schemeClr val="bg1"/>
                </a:solidFill>
              </a:rPr>
              <a:t>Level 4</a:t>
            </a:r>
          </a:p>
        </p:txBody>
      </p:sp>
      <p:sp>
        <p:nvSpPr>
          <p:cNvPr id="10" name="TextBox 9" descr="Ian O'Donnell&#10;(Interim) Executive Director of Resources&#10;S151 Officer&#10;Rachel Howard&#10;Executive Director of Resources S151 Officer  Starts 090825">
            <a:extLst>
              <a:ext uri="{FF2B5EF4-FFF2-40B4-BE49-F238E27FC236}">
                <a16:creationId xmlns:a16="http://schemas.microsoft.com/office/drawing/2014/main" id="{8639176C-D9E2-4460-93E3-ED58615B6C06}"/>
              </a:ext>
            </a:extLst>
          </p:cNvPr>
          <p:cNvSpPr txBox="1"/>
          <p:nvPr/>
        </p:nvSpPr>
        <p:spPr>
          <a:xfrm>
            <a:off x="3899473" y="1491958"/>
            <a:ext cx="4685627" cy="2062103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Ian O’Donnell</a:t>
            </a:r>
          </a:p>
          <a:p>
            <a:pPr algn="ctr"/>
            <a:r>
              <a:rPr lang="en-GB" sz="2000" dirty="0"/>
              <a:t>(Interim) Executive Director of Resources</a:t>
            </a:r>
          </a:p>
          <a:p>
            <a:pPr algn="ctr"/>
            <a:r>
              <a:rPr lang="en-GB" sz="2000" dirty="0"/>
              <a:t>S151 Officer</a:t>
            </a:r>
          </a:p>
          <a:p>
            <a:pPr algn="ctr"/>
            <a:r>
              <a:rPr lang="en-GB" sz="2400" dirty="0"/>
              <a:t>Rachel Howard </a:t>
            </a:r>
          </a:p>
          <a:p>
            <a:pPr algn="ctr"/>
            <a:r>
              <a:rPr lang="en-GB" sz="2000" dirty="0"/>
              <a:t>Executive Director of Resources S151 Officer </a:t>
            </a:r>
            <a:r>
              <a:rPr lang="en-GB" dirty="0"/>
              <a:t>Starts 090825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ECADBB5-795C-B0B1-4921-0E132D4911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3" idx="1"/>
          </p:cNvCxnSpPr>
          <p:nvPr/>
        </p:nvCxnSpPr>
        <p:spPr>
          <a:xfrm flipH="1" flipV="1">
            <a:off x="8625197" y="2403480"/>
            <a:ext cx="1484419" cy="1977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3" name="TextBox 12" descr="Emma Cathcart&#10;Counter Fraud and Enforcement Unit&#10;">
            <a:extLst>
              <a:ext uri="{FF2B5EF4-FFF2-40B4-BE49-F238E27FC236}">
                <a16:creationId xmlns:a16="http://schemas.microsoft.com/office/drawing/2014/main" id="{107FC771-AE13-FE27-23F2-7F84C75A38FD}"/>
              </a:ext>
            </a:extLst>
          </p:cNvPr>
          <p:cNvSpPr txBox="1"/>
          <p:nvPr/>
        </p:nvSpPr>
        <p:spPr>
          <a:xfrm>
            <a:off x="10109616" y="1789904"/>
            <a:ext cx="1876240" cy="1231106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Emma Cathcart</a:t>
            </a:r>
          </a:p>
          <a:p>
            <a:pPr algn="ctr"/>
            <a:r>
              <a:rPr lang="en-GB" sz="1400" dirty="0"/>
              <a:t>Counter Fraud and Enforcement Unit</a:t>
            </a:r>
          </a:p>
          <a:p>
            <a:pPr algn="ctr"/>
            <a:endParaRPr lang="en-GB" sz="1400" dirty="0"/>
          </a:p>
          <a:p>
            <a:pPr algn="ctr"/>
            <a:endParaRPr lang="en-GB" sz="14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2F0C084-758B-4749-94DD-F50F47D517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1387106" y="3930806"/>
            <a:ext cx="9660630" cy="2613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B008E9C-2799-A6C5-4EA7-556281EC5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387106" y="3924122"/>
            <a:ext cx="0" cy="589249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 descr="Julian McGowan&#10;Assistant Director of Finance and Deputy S151 Officer&#10;">
            <a:extLst>
              <a:ext uri="{FF2B5EF4-FFF2-40B4-BE49-F238E27FC236}">
                <a16:creationId xmlns:a16="http://schemas.microsoft.com/office/drawing/2014/main" id="{A7F043C4-89C4-4B0B-BC1D-9DDCB7E97894}"/>
              </a:ext>
            </a:extLst>
          </p:cNvPr>
          <p:cNvSpPr txBox="1"/>
          <p:nvPr/>
        </p:nvSpPr>
        <p:spPr>
          <a:xfrm>
            <a:off x="298373" y="4513371"/>
            <a:ext cx="2038970" cy="1231106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Julian McGowan</a:t>
            </a:r>
          </a:p>
          <a:p>
            <a:pPr algn="ctr"/>
            <a:r>
              <a:rPr lang="en-GB" sz="1400" dirty="0"/>
              <a:t>Assistant Director of Finance and Deputy S151 Officer</a:t>
            </a:r>
          </a:p>
          <a:p>
            <a:endParaRPr lang="en-GB" sz="140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52956E7-F550-4046-AB2B-927D4FD370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764382" y="3937681"/>
            <a:ext cx="0" cy="575690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 descr="Louise Freeth&#10;Assistant Director of Revenue, Benefits, Library and Resident Services&#10;">
            <a:extLst>
              <a:ext uri="{FF2B5EF4-FFF2-40B4-BE49-F238E27FC236}">
                <a16:creationId xmlns:a16="http://schemas.microsoft.com/office/drawing/2014/main" id="{6BCC3532-ED37-F7F4-E2AA-06262399D9C7}"/>
              </a:ext>
            </a:extLst>
          </p:cNvPr>
          <p:cNvSpPr txBox="1"/>
          <p:nvPr/>
        </p:nvSpPr>
        <p:spPr>
          <a:xfrm>
            <a:off x="2736115" y="4515210"/>
            <a:ext cx="2056534" cy="1231106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Louise Freeth</a:t>
            </a:r>
          </a:p>
          <a:p>
            <a:pPr algn="ctr"/>
            <a:r>
              <a:rPr lang="en-GB" sz="1400" dirty="0"/>
              <a:t>Assistant Director of Revenue, Benefits, Library and Resident Services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B72CB2E-2777-9FD7-71A3-409939947C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358679" y="3937681"/>
            <a:ext cx="0" cy="575690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 descr="Nikki Craig&#10;Assistant Director of HR, Corporate Projects and IT&#10;">
            <a:extLst>
              <a:ext uri="{FF2B5EF4-FFF2-40B4-BE49-F238E27FC236}">
                <a16:creationId xmlns:a16="http://schemas.microsoft.com/office/drawing/2014/main" id="{B77B7C0B-DE17-CC8A-0F7A-DB5C0F5D6464}"/>
              </a:ext>
            </a:extLst>
          </p:cNvPr>
          <p:cNvSpPr txBox="1"/>
          <p:nvPr/>
        </p:nvSpPr>
        <p:spPr>
          <a:xfrm>
            <a:off x="5198111" y="4503889"/>
            <a:ext cx="1971813" cy="1231106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Nikki Craig</a:t>
            </a:r>
          </a:p>
          <a:p>
            <a:pPr algn="ctr"/>
            <a:r>
              <a:rPr lang="en-GB" sz="1400" dirty="0"/>
              <a:t>Assistant Director of HR, Corporate Projects and IT</a:t>
            </a:r>
          </a:p>
          <a:p>
            <a:pPr algn="ctr"/>
            <a:endParaRPr lang="en-GB" sz="1400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24D7146-AC29-4B4D-82D1-F4B02D3D45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585101" y="3924121"/>
            <a:ext cx="0" cy="570039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 descr="Elaine Browne&#10;Service Lead - IT Operations and Customer Experience&#10;">
            <a:extLst>
              <a:ext uri="{FF2B5EF4-FFF2-40B4-BE49-F238E27FC236}">
                <a16:creationId xmlns:a16="http://schemas.microsoft.com/office/drawing/2014/main" id="{8F56EA03-D62F-D504-7159-1EBE27B8C2FF}"/>
              </a:ext>
            </a:extLst>
          </p:cNvPr>
          <p:cNvSpPr txBox="1"/>
          <p:nvPr/>
        </p:nvSpPr>
        <p:spPr>
          <a:xfrm>
            <a:off x="7550021" y="4494160"/>
            <a:ext cx="2070159" cy="1231106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Elaine Browne</a:t>
            </a:r>
          </a:p>
          <a:p>
            <a:pPr algn="ctr"/>
            <a:r>
              <a:rPr lang="en-GB" sz="1400" dirty="0"/>
              <a:t>Deputy Director of Law and Governance and Monitoring Officer</a:t>
            </a:r>
          </a:p>
          <a:p>
            <a:pPr algn="ctr"/>
            <a:endParaRPr lang="en-GB" sz="1400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F1324FD-97CA-9145-92AC-301492FA1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1047736" y="3911205"/>
            <a:ext cx="0" cy="570039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 descr="Lyn Hitchinson&#10;Procurement Manager&#10;">
            <a:extLst>
              <a:ext uri="{FF2B5EF4-FFF2-40B4-BE49-F238E27FC236}">
                <a16:creationId xmlns:a16="http://schemas.microsoft.com/office/drawing/2014/main" id="{71C5AEAF-6F61-4E9B-5701-0725C7894D1B}"/>
              </a:ext>
            </a:extLst>
          </p:cNvPr>
          <p:cNvSpPr txBox="1"/>
          <p:nvPr/>
        </p:nvSpPr>
        <p:spPr>
          <a:xfrm>
            <a:off x="9995927" y="4481244"/>
            <a:ext cx="1876240" cy="1231106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Lyn Hitchinson</a:t>
            </a:r>
          </a:p>
          <a:p>
            <a:pPr algn="ctr"/>
            <a:r>
              <a:rPr lang="en-GB" sz="1400" dirty="0"/>
              <a:t>Procurement Manager</a:t>
            </a:r>
          </a:p>
          <a:p>
            <a:pPr algn="ctr"/>
            <a:endParaRPr lang="en-GB" sz="1400" dirty="0"/>
          </a:p>
          <a:p>
            <a:pPr algn="ctr"/>
            <a:endParaRPr lang="en-GB" sz="1400" dirty="0"/>
          </a:p>
          <a:p>
            <a:pPr algn="ctr"/>
            <a:endParaRPr lang="en-GB" sz="1400" dirty="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80E3385-4C9F-52E1-35A3-BC50B9CE87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378728" y="3554061"/>
            <a:ext cx="0" cy="404250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8877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3CFDB-3827-0786-8F03-3699EED262C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619756" y="365125"/>
            <a:ext cx="8734043" cy="402043"/>
          </a:xfrm>
        </p:spPr>
        <p:txBody>
          <a:bodyPr>
            <a:normAutofit fontScale="90000"/>
          </a:bodyPr>
          <a:lstStyle/>
          <a:p>
            <a:r>
              <a:rPr lang="en-GB" baseline="0" dirty="0">
                <a:solidFill>
                  <a:schemeClr val="bg1"/>
                </a:solidFill>
              </a:rPr>
              <a:t>Structure Level 5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TextBox 4" descr="Julian McGowan&#10;Assistant Director of Finance (Deputy Section 151 Officer)">
            <a:extLst>
              <a:ext uri="{FF2B5EF4-FFF2-40B4-BE49-F238E27FC236}">
                <a16:creationId xmlns:a16="http://schemas.microsoft.com/office/drawing/2014/main" id="{8D0F2DD4-9490-48A3-B077-4AC70DBA3A36}"/>
              </a:ext>
            </a:extLst>
          </p:cNvPr>
          <p:cNvSpPr txBox="1"/>
          <p:nvPr/>
        </p:nvSpPr>
        <p:spPr>
          <a:xfrm>
            <a:off x="4532969" y="1484948"/>
            <a:ext cx="3498948" cy="1446550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Julian McGowan</a:t>
            </a:r>
          </a:p>
          <a:p>
            <a:pPr algn="ctr"/>
            <a:r>
              <a:rPr lang="en-GB" sz="2000" dirty="0"/>
              <a:t>Assistant Director of Finance</a:t>
            </a:r>
          </a:p>
          <a:p>
            <a:pPr fontAlgn="ctr"/>
            <a:r>
              <a:rPr lang="en-GB" sz="2000" dirty="0"/>
              <a:t>(Deputy Section 151 Officer) </a:t>
            </a:r>
            <a:br>
              <a:rPr lang="en-GB" sz="2000" dirty="0"/>
            </a:br>
            <a:endParaRPr lang="en-GB" sz="20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559EA90-B43F-4992-9084-DC94994587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177223" y="3377213"/>
            <a:ext cx="9837553" cy="0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8F16325-BB9C-4EDB-A31B-052B8B691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186184" y="3399326"/>
            <a:ext cx="3998" cy="608353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 descr="Steve Mappley&#10;Risk and Insurance Manager">
            <a:extLst>
              <a:ext uri="{FF2B5EF4-FFF2-40B4-BE49-F238E27FC236}">
                <a16:creationId xmlns:a16="http://schemas.microsoft.com/office/drawing/2014/main" id="{CD923112-DAF9-4431-8A5A-494FA70CB740}"/>
              </a:ext>
            </a:extLst>
          </p:cNvPr>
          <p:cNvSpPr txBox="1"/>
          <p:nvPr/>
        </p:nvSpPr>
        <p:spPr>
          <a:xfrm>
            <a:off x="519896" y="3976176"/>
            <a:ext cx="1678418" cy="1308050"/>
          </a:xfrm>
          <a:prstGeom prst="rect">
            <a:avLst/>
          </a:prstGeom>
          <a:solidFill>
            <a:srgbClr val="FFFFFF"/>
          </a:solidFill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Steve Mappley</a:t>
            </a:r>
          </a:p>
          <a:p>
            <a:pPr algn="ctr"/>
            <a:r>
              <a:rPr lang="en-GB" sz="1400" dirty="0"/>
              <a:t>Risk and Insurance Manager</a:t>
            </a:r>
          </a:p>
          <a:p>
            <a:endParaRPr lang="en-GB" sz="1100" dirty="0"/>
          </a:p>
          <a:p>
            <a:endParaRPr lang="en-GB" sz="1100" dirty="0"/>
          </a:p>
          <a:p>
            <a:endParaRPr lang="en-GB" sz="1100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67D9ACE-8976-4D5A-9EA4-5718348BA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748969" y="3366428"/>
            <a:ext cx="0" cy="674151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 descr="Jo Thistlewood&#10;Royal Country of Berkshire Pension Fund">
            <a:extLst>
              <a:ext uri="{FF2B5EF4-FFF2-40B4-BE49-F238E27FC236}">
                <a16:creationId xmlns:a16="http://schemas.microsoft.com/office/drawing/2014/main" id="{CF9AE69E-1976-595A-5068-F789B8318362}"/>
              </a:ext>
            </a:extLst>
          </p:cNvPr>
          <p:cNvSpPr txBox="1"/>
          <p:nvPr/>
        </p:nvSpPr>
        <p:spPr>
          <a:xfrm>
            <a:off x="2909760" y="3976175"/>
            <a:ext cx="1678418" cy="1261884"/>
          </a:xfrm>
          <a:prstGeom prst="rect">
            <a:avLst/>
          </a:prstGeom>
          <a:solidFill>
            <a:srgbClr val="FFFFFF"/>
          </a:solidFill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 Thistlewood</a:t>
            </a:r>
          </a:p>
          <a:p>
            <a:pPr algn="ctr"/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Royal County of BSW818977Berkshire Pension Fund</a:t>
            </a:r>
          </a:p>
          <a:p>
            <a:endParaRPr lang="en-GB" sz="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GB" sz="8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60F14982-7587-2EF9-F9F0-227197B0D0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283989" y="3387029"/>
            <a:ext cx="0" cy="687614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 descr="Nichola Stretton&#10;Head of Financial Reporting">
            <a:extLst>
              <a:ext uri="{FF2B5EF4-FFF2-40B4-BE49-F238E27FC236}">
                <a16:creationId xmlns:a16="http://schemas.microsoft.com/office/drawing/2014/main" id="{47EF5820-734B-4B3A-886E-57D542BF5894}"/>
              </a:ext>
            </a:extLst>
          </p:cNvPr>
          <p:cNvSpPr txBox="1"/>
          <p:nvPr/>
        </p:nvSpPr>
        <p:spPr>
          <a:xfrm>
            <a:off x="5392870" y="3960787"/>
            <a:ext cx="1779146" cy="1292662"/>
          </a:xfrm>
          <a:prstGeom prst="rect">
            <a:avLst/>
          </a:prstGeom>
          <a:solidFill>
            <a:srgbClr val="FFFFFF"/>
          </a:solidFill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Nichola Stretton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r>
              <a:rPr lang="en-GB" sz="1400" dirty="0"/>
              <a:t>Head of Financial Reporting</a:t>
            </a:r>
          </a:p>
          <a:p>
            <a:pPr algn="ctr"/>
            <a:endParaRPr lang="en-GB" sz="1600" dirty="0"/>
          </a:p>
          <a:p>
            <a:pPr algn="ctr"/>
            <a:endParaRPr lang="en-GB" sz="1600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9160BA0-3AD6-E16D-B638-E56356E65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797079" y="3377213"/>
            <a:ext cx="0" cy="625301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 descr="Surinder Mekwana&#10;Head of Finance Business Partnership">
            <a:extLst>
              <a:ext uri="{FF2B5EF4-FFF2-40B4-BE49-F238E27FC236}">
                <a16:creationId xmlns:a16="http://schemas.microsoft.com/office/drawing/2014/main" id="{801E3929-0301-47B7-A9C2-43A5B4F23882}"/>
              </a:ext>
            </a:extLst>
          </p:cNvPr>
          <p:cNvSpPr txBox="1"/>
          <p:nvPr/>
        </p:nvSpPr>
        <p:spPr>
          <a:xfrm>
            <a:off x="7963641" y="3960787"/>
            <a:ext cx="1666556" cy="1338828"/>
          </a:xfrm>
          <a:prstGeom prst="rect">
            <a:avLst/>
          </a:prstGeom>
          <a:solidFill>
            <a:srgbClr val="FFFFFF"/>
          </a:solidFill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Surinder </a:t>
            </a:r>
            <a:r>
              <a:rPr lang="en-GB" dirty="0" err="1"/>
              <a:t>Mekwana</a:t>
            </a:r>
            <a:endParaRPr lang="en-GB" dirty="0"/>
          </a:p>
          <a:p>
            <a:pPr algn="ctr"/>
            <a:r>
              <a:rPr lang="en-GB" sz="1400" dirty="0"/>
              <a:t>Head of Finance- Business Partnering</a:t>
            </a:r>
          </a:p>
          <a:p>
            <a:pPr algn="ctr"/>
            <a:endParaRPr lang="en-GB" sz="1100" dirty="0"/>
          </a:p>
          <a:p>
            <a:pPr algn="ctr"/>
            <a:endParaRPr lang="en-GB" sz="200" dirty="0"/>
          </a:p>
          <a:p>
            <a:pPr algn="ctr"/>
            <a:endParaRPr lang="en-GB" sz="200" dirty="0"/>
          </a:p>
          <a:p>
            <a:pPr algn="ctr"/>
            <a:endParaRPr lang="en-GB" sz="200" dirty="0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699C75B0-66F0-4018-3D1E-41971B6920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1014776" y="3387029"/>
            <a:ext cx="0" cy="687614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 descr="Joanna Cooke&#10;Head of Financial Operations">
            <a:extLst>
              <a:ext uri="{FF2B5EF4-FFF2-40B4-BE49-F238E27FC236}">
                <a16:creationId xmlns:a16="http://schemas.microsoft.com/office/drawing/2014/main" id="{D93892FE-5986-4337-9D7D-9588DBE6B353}"/>
              </a:ext>
            </a:extLst>
          </p:cNvPr>
          <p:cNvSpPr txBox="1"/>
          <p:nvPr/>
        </p:nvSpPr>
        <p:spPr>
          <a:xfrm>
            <a:off x="10191434" y="3976176"/>
            <a:ext cx="1675580" cy="1292662"/>
          </a:xfrm>
          <a:prstGeom prst="rect">
            <a:avLst/>
          </a:prstGeom>
          <a:solidFill>
            <a:srgbClr val="FFFFFF"/>
          </a:solidFill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Joanna Cooke</a:t>
            </a:r>
          </a:p>
          <a:p>
            <a:pPr algn="ctr"/>
            <a:r>
              <a:rPr lang="en-GB" sz="1400" dirty="0"/>
              <a:t>Head of Financial Operations</a:t>
            </a:r>
          </a:p>
          <a:p>
            <a:endParaRPr lang="en-GB" sz="200" dirty="0"/>
          </a:p>
          <a:p>
            <a:endParaRPr lang="en-GB" sz="200" dirty="0"/>
          </a:p>
          <a:p>
            <a:endParaRPr lang="en-GB" sz="200" dirty="0"/>
          </a:p>
          <a:p>
            <a:endParaRPr lang="en-GB" sz="200" dirty="0"/>
          </a:p>
          <a:p>
            <a:endParaRPr lang="en-GB" sz="200" dirty="0"/>
          </a:p>
          <a:p>
            <a:endParaRPr lang="en-GB" sz="200" dirty="0"/>
          </a:p>
          <a:p>
            <a:endParaRPr lang="en-GB" sz="200" dirty="0"/>
          </a:p>
          <a:p>
            <a:endParaRPr lang="en-GB" sz="200" dirty="0"/>
          </a:p>
          <a:p>
            <a:endParaRPr lang="en-GB" sz="200" dirty="0"/>
          </a:p>
          <a:p>
            <a:endParaRPr lang="en-GB" sz="200" dirty="0"/>
          </a:p>
          <a:p>
            <a:endParaRPr lang="en-GB" sz="200" dirty="0"/>
          </a:p>
          <a:p>
            <a:endParaRPr lang="en-GB" sz="200" dirty="0"/>
          </a:p>
          <a:p>
            <a:endParaRPr lang="en-GB" sz="200" dirty="0"/>
          </a:p>
          <a:p>
            <a:endParaRPr lang="en-GB" sz="200" dirty="0"/>
          </a:p>
          <a:p>
            <a:endParaRPr lang="en-GB" sz="200" dirty="0"/>
          </a:p>
          <a:p>
            <a:endParaRPr lang="en-GB" sz="200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25D8859-F21C-E117-1588-67B03F255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282443" y="2931498"/>
            <a:ext cx="0" cy="434930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3153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7CE78-40EC-002A-03D8-45146B28358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348845" y="-191262"/>
            <a:ext cx="10515600" cy="1325563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Structure Level 6</a:t>
            </a:r>
          </a:p>
        </p:txBody>
      </p:sp>
      <p:sp>
        <p:nvSpPr>
          <p:cNvPr id="5" name="TextBox 4" descr="Louise Freeth&#10;Assistant Director of Revenue, Benefits, Library and Resident Services">
            <a:extLst>
              <a:ext uri="{FF2B5EF4-FFF2-40B4-BE49-F238E27FC236}">
                <a16:creationId xmlns:a16="http://schemas.microsoft.com/office/drawing/2014/main" id="{E1E4AEC0-B35E-4DB2-8B6E-BA20797E9D9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4082333" y="1507085"/>
            <a:ext cx="3749336" cy="1015663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800" dirty="0"/>
              <a:t>Louise Freeth</a:t>
            </a:r>
          </a:p>
          <a:p>
            <a:pPr algn="ctr"/>
            <a:r>
              <a:rPr lang="en-GB" sz="1600" dirty="0"/>
              <a:t>Assistant Director of Revenue, Benefits, Library and Resident Services</a:t>
            </a:r>
          </a:p>
        </p:txBody>
      </p:sp>
      <p:cxnSp>
        <p:nvCxnSpPr>
          <p:cNvPr id="36" name="Straight Connector 35" descr="Connector">
            <a:extLst>
              <a:ext uri="{FF2B5EF4-FFF2-40B4-BE49-F238E27FC236}">
                <a16:creationId xmlns:a16="http://schemas.microsoft.com/office/drawing/2014/main" id="{F65FC7CB-FE2A-4CC3-A2BC-C9FF3701095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 flipV="1">
            <a:off x="5848959" y="2522748"/>
            <a:ext cx="0" cy="534860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 descr="Connector">
            <a:extLst>
              <a:ext uri="{FF2B5EF4-FFF2-40B4-BE49-F238E27FC236}">
                <a16:creationId xmlns:a16="http://schemas.microsoft.com/office/drawing/2014/main" id="{B1CF4E34-5D16-497E-9715-0BFF1E50D63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 flipH="1">
            <a:off x="952181" y="3057608"/>
            <a:ext cx="10091836" cy="47668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 descr="Connector">
            <a:extLst>
              <a:ext uri="{FF2B5EF4-FFF2-40B4-BE49-F238E27FC236}">
                <a16:creationId xmlns:a16="http://schemas.microsoft.com/office/drawing/2014/main" id="{262F6DC7-743B-E29A-663D-9D2BD8E56C3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952181" y="3100665"/>
            <a:ext cx="3687" cy="435630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 descr="Elaine Henderson&#10;Service Lead - Revenues">
            <a:extLst>
              <a:ext uri="{FF2B5EF4-FFF2-40B4-BE49-F238E27FC236}">
                <a16:creationId xmlns:a16="http://schemas.microsoft.com/office/drawing/2014/main" id="{934CD1D1-62C2-4AA9-847D-BDDA098E538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205717" y="3543364"/>
            <a:ext cx="1452578" cy="1754326"/>
          </a:xfrm>
          <a:prstGeom prst="rect">
            <a:avLst/>
          </a:prstGeom>
          <a:solidFill>
            <a:srgbClr val="FFFFFF"/>
          </a:solidFill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Elaine Henderson</a:t>
            </a:r>
          </a:p>
          <a:p>
            <a:pPr algn="ctr"/>
            <a:r>
              <a:rPr lang="en-GB" sz="1400" dirty="0"/>
              <a:t>Service Lead – Revenues </a:t>
            </a:r>
          </a:p>
          <a:p>
            <a:pPr algn="ctr"/>
            <a:endParaRPr lang="en-GB" sz="1400" dirty="0"/>
          </a:p>
          <a:p>
            <a:pPr algn="ctr"/>
            <a:endParaRPr lang="en-GB" sz="900" dirty="0"/>
          </a:p>
          <a:p>
            <a:pPr algn="ctr"/>
            <a:endParaRPr lang="en-GB" sz="900" dirty="0"/>
          </a:p>
          <a:p>
            <a:endParaRPr lang="en-GB" sz="1200" dirty="0"/>
          </a:p>
        </p:txBody>
      </p:sp>
      <p:cxnSp>
        <p:nvCxnSpPr>
          <p:cNvPr id="37" name="Straight Connector 36" descr="Connector">
            <a:extLst>
              <a:ext uri="{FF2B5EF4-FFF2-40B4-BE49-F238E27FC236}">
                <a16:creationId xmlns:a16="http://schemas.microsoft.com/office/drawing/2014/main" id="{1683E230-8202-EBC5-512C-66B9C0CDFD8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2539899" y="3112620"/>
            <a:ext cx="0" cy="419958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 descr="Sarah Sneyd-Jones&#10;Service Lead - Assessments and Social Care&#10;">
            <a:extLst>
              <a:ext uri="{FF2B5EF4-FFF2-40B4-BE49-F238E27FC236}">
                <a16:creationId xmlns:a16="http://schemas.microsoft.com/office/drawing/2014/main" id="{2A4649EF-460C-4400-9F1B-A90C224DF3A4}"/>
              </a:ext>
            </a:extLst>
          </p:cNvPr>
          <p:cNvSpPr txBox="1"/>
          <p:nvPr/>
        </p:nvSpPr>
        <p:spPr>
          <a:xfrm>
            <a:off x="1818376" y="3532578"/>
            <a:ext cx="1443047" cy="1723549"/>
          </a:xfrm>
          <a:prstGeom prst="rect">
            <a:avLst/>
          </a:prstGeom>
          <a:solidFill>
            <a:srgbClr val="FFFFFF"/>
          </a:solidFill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Sarah</a:t>
            </a:r>
            <a:r>
              <a:rPr lang="en-GB" sz="1400" dirty="0"/>
              <a:t> </a:t>
            </a:r>
            <a:r>
              <a:rPr lang="en-GB" dirty="0"/>
              <a:t>Sneyd-Jones</a:t>
            </a:r>
          </a:p>
          <a:p>
            <a:pPr algn="ctr"/>
            <a:r>
              <a:rPr lang="en-GB" sz="1400" dirty="0"/>
              <a:t>Service Lead – Assessments and Social Care </a:t>
            </a:r>
          </a:p>
          <a:p>
            <a:pPr algn="ctr"/>
            <a:endParaRPr lang="en-GB" sz="1400" dirty="0"/>
          </a:p>
          <a:p>
            <a:pPr algn="ctr"/>
            <a:endParaRPr lang="en-GB" sz="1400" dirty="0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C4F800C-6661-1CC4-AE70-06EB9A3A0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258735" y="3112620"/>
            <a:ext cx="0" cy="389322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 descr="Angela Huisman&#10;Service Lead - Library and Resident Contact Lead (Face to Face)&#10;">
            <a:extLst>
              <a:ext uri="{FF2B5EF4-FFF2-40B4-BE49-F238E27FC236}">
                <a16:creationId xmlns:a16="http://schemas.microsoft.com/office/drawing/2014/main" id="{37FCA0AE-4A50-41B0-A261-CDF205F496CD}"/>
              </a:ext>
            </a:extLst>
          </p:cNvPr>
          <p:cNvSpPr txBox="1"/>
          <p:nvPr/>
        </p:nvSpPr>
        <p:spPr>
          <a:xfrm>
            <a:off x="3430577" y="3525234"/>
            <a:ext cx="1443047" cy="1723549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Angela Huisman</a:t>
            </a:r>
          </a:p>
          <a:p>
            <a:pPr algn="ctr"/>
            <a:r>
              <a:rPr lang="en-GB" sz="1400" dirty="0"/>
              <a:t>Service Lead - Library and Resident Contact Lead (Face to Face)</a:t>
            </a:r>
          </a:p>
        </p:txBody>
      </p:sp>
      <p:cxnSp>
        <p:nvCxnSpPr>
          <p:cNvPr id="41" name="Straight Connector 40" descr="Connector">
            <a:extLst>
              <a:ext uri="{FF2B5EF4-FFF2-40B4-BE49-F238E27FC236}">
                <a16:creationId xmlns:a16="http://schemas.microsoft.com/office/drawing/2014/main" id="{38F44C19-415B-1781-DA92-BCAB8940664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5844612" y="3072385"/>
            <a:ext cx="0" cy="481855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 descr="Andrea O'Brien&#10;Superintendent Registrar&#10;">
            <a:extLst>
              <a:ext uri="{FF2B5EF4-FFF2-40B4-BE49-F238E27FC236}">
                <a16:creationId xmlns:a16="http://schemas.microsoft.com/office/drawing/2014/main" id="{8495C87D-FC76-EE31-DE3C-4CFD21827386}"/>
              </a:ext>
            </a:extLst>
          </p:cNvPr>
          <p:cNvSpPr txBox="1"/>
          <p:nvPr/>
        </p:nvSpPr>
        <p:spPr>
          <a:xfrm>
            <a:off x="5072150" y="3569017"/>
            <a:ext cx="1391837" cy="1723549"/>
          </a:xfrm>
          <a:prstGeom prst="rect">
            <a:avLst/>
          </a:prstGeom>
          <a:solidFill>
            <a:srgbClr val="FFFFFF"/>
          </a:solidFill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Andrea O’Brien</a:t>
            </a:r>
          </a:p>
          <a:p>
            <a:pPr algn="ctr"/>
            <a:r>
              <a:rPr lang="en-GB" sz="1400" dirty="0"/>
              <a:t>Superintendent Registrar</a:t>
            </a:r>
          </a:p>
          <a:p>
            <a:pPr algn="ctr"/>
            <a:endParaRPr lang="en-GB" sz="1400" dirty="0"/>
          </a:p>
          <a:p>
            <a:pPr algn="ctr"/>
            <a:endParaRPr lang="en-GB" sz="1400" dirty="0"/>
          </a:p>
          <a:p>
            <a:pPr algn="ctr"/>
            <a:endParaRPr lang="en-GB" sz="1400" dirty="0"/>
          </a:p>
        </p:txBody>
      </p:sp>
      <p:cxnSp>
        <p:nvCxnSpPr>
          <p:cNvPr id="42" name="Straight Connector 41" descr="Conector">
            <a:extLst>
              <a:ext uri="{FF2B5EF4-FFF2-40B4-BE49-F238E27FC236}">
                <a16:creationId xmlns:a16="http://schemas.microsoft.com/office/drawing/2014/main" id="{4B571B24-BD3B-2150-EAC9-3920E8A0A3F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7339515" y="3060699"/>
            <a:ext cx="9531" cy="482665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 descr="Connector">
            <a:extLst>
              <a:ext uri="{FF2B5EF4-FFF2-40B4-BE49-F238E27FC236}">
                <a16:creationId xmlns:a16="http://schemas.microsoft.com/office/drawing/2014/main" id="{ABE37DC2-203A-F518-F14E-B8BF60AA426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 flipH="1">
            <a:off x="9174566" y="3057608"/>
            <a:ext cx="2155" cy="496632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 descr="Katie Blair&#10;Service Lead - Resident Contact Lead (Face Lead (Telephony)&#10;">
            <a:extLst>
              <a:ext uri="{FF2B5EF4-FFF2-40B4-BE49-F238E27FC236}">
                <a16:creationId xmlns:a16="http://schemas.microsoft.com/office/drawing/2014/main" id="{A3E9A8ED-2C83-C228-B2D5-7C4D0960340A}"/>
              </a:ext>
            </a:extLst>
          </p:cNvPr>
          <p:cNvSpPr txBox="1"/>
          <p:nvPr/>
        </p:nvSpPr>
        <p:spPr>
          <a:xfrm>
            <a:off x="6684351" y="3554240"/>
            <a:ext cx="1417516" cy="1723549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Katie Blair</a:t>
            </a:r>
          </a:p>
          <a:p>
            <a:pPr algn="ctr"/>
            <a:r>
              <a:rPr lang="en-GB" sz="1400" dirty="0"/>
              <a:t>Service Lead- Resident Contact Lead (Telephony)</a:t>
            </a:r>
          </a:p>
          <a:p>
            <a:pPr algn="ctr"/>
            <a:endParaRPr lang="en-GB" sz="1400" dirty="0"/>
          </a:p>
          <a:p>
            <a:pPr algn="ctr"/>
            <a:endParaRPr lang="en-GB" sz="1400" dirty="0"/>
          </a:p>
          <a:p>
            <a:pPr algn="ctr"/>
            <a:endParaRPr lang="en-GB" sz="900" dirty="0"/>
          </a:p>
          <a:p>
            <a:pPr algn="ctr"/>
            <a:endParaRPr lang="en-GB" sz="900" dirty="0"/>
          </a:p>
        </p:txBody>
      </p:sp>
      <p:sp>
        <p:nvSpPr>
          <p:cNvPr id="17" name="TextBox 16" descr="Viv Webster&#10;Superintendent Registrar&#10;">
            <a:extLst>
              <a:ext uri="{FF2B5EF4-FFF2-40B4-BE49-F238E27FC236}">
                <a16:creationId xmlns:a16="http://schemas.microsoft.com/office/drawing/2014/main" id="{C4762CB0-DB26-4EC6-AA86-B0C904F0381A}"/>
              </a:ext>
            </a:extLst>
          </p:cNvPr>
          <p:cNvSpPr txBox="1"/>
          <p:nvPr/>
        </p:nvSpPr>
        <p:spPr>
          <a:xfrm>
            <a:off x="8434269" y="3532578"/>
            <a:ext cx="1430111" cy="1677382"/>
          </a:xfrm>
          <a:prstGeom prst="rect">
            <a:avLst/>
          </a:prstGeom>
          <a:solidFill>
            <a:srgbClr val="FFFFFF"/>
          </a:solidFill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Viv Webster</a:t>
            </a:r>
          </a:p>
          <a:p>
            <a:pPr algn="ctr"/>
            <a:r>
              <a:rPr lang="en-GB" sz="1400" dirty="0"/>
              <a:t>Superintendent Registrar</a:t>
            </a:r>
          </a:p>
          <a:p>
            <a:pPr algn="ctr"/>
            <a:endParaRPr lang="en-GB" sz="1400" dirty="0"/>
          </a:p>
          <a:p>
            <a:pPr algn="ctr"/>
            <a:endParaRPr lang="en-GB" sz="900" dirty="0"/>
          </a:p>
          <a:p>
            <a:pPr algn="ctr"/>
            <a:endParaRPr lang="en-GB" sz="900" dirty="0"/>
          </a:p>
          <a:p>
            <a:pPr algn="ctr"/>
            <a:endParaRPr lang="en-GB" sz="1400" dirty="0"/>
          </a:p>
          <a:p>
            <a:pPr algn="ctr"/>
            <a:endParaRPr lang="en-GB" sz="1100" dirty="0"/>
          </a:p>
        </p:txBody>
      </p:sp>
      <p:cxnSp>
        <p:nvCxnSpPr>
          <p:cNvPr id="44" name="Straight Connector 43" descr="Connector">
            <a:extLst>
              <a:ext uri="{FF2B5EF4-FFF2-40B4-BE49-F238E27FC236}">
                <a16:creationId xmlns:a16="http://schemas.microsoft.com/office/drawing/2014/main" id="{EAD4C0CE-F8EE-521C-57D1-A82FA396DF2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11044017" y="3072385"/>
            <a:ext cx="0" cy="429557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 descr="Stuart Orchard&#10;Applications Administrator&#10;">
            <a:extLst>
              <a:ext uri="{FF2B5EF4-FFF2-40B4-BE49-F238E27FC236}">
                <a16:creationId xmlns:a16="http://schemas.microsoft.com/office/drawing/2014/main" id="{10971231-250A-4467-8AA5-FF157CE190B3}"/>
              </a:ext>
            </a:extLst>
          </p:cNvPr>
          <p:cNvSpPr txBox="1"/>
          <p:nvPr/>
        </p:nvSpPr>
        <p:spPr>
          <a:xfrm>
            <a:off x="10176666" y="3481808"/>
            <a:ext cx="1382306" cy="1723549"/>
          </a:xfrm>
          <a:prstGeom prst="rect">
            <a:avLst/>
          </a:prstGeom>
          <a:solidFill>
            <a:srgbClr val="FFFFFF"/>
          </a:solidFill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Stuart Orchard</a:t>
            </a:r>
          </a:p>
          <a:p>
            <a:pPr algn="ctr"/>
            <a:r>
              <a:rPr lang="en-GB" sz="1400" dirty="0"/>
              <a:t>Applications Administrator</a:t>
            </a:r>
          </a:p>
          <a:p>
            <a:pPr algn="ctr"/>
            <a:endParaRPr lang="en-GB" sz="1400" dirty="0"/>
          </a:p>
          <a:p>
            <a:pPr algn="ctr"/>
            <a:endParaRPr lang="en-GB" sz="1400" dirty="0"/>
          </a:p>
          <a:p>
            <a:pPr algn="ctr"/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993386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38D1E0C-EDF6-4D58-A66D-BEAE179A15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85590" y="424222"/>
            <a:ext cx="6682409" cy="573553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bg1"/>
                </a:solidFill>
              </a:rPr>
              <a:t>Structure Level 7</a:t>
            </a:r>
          </a:p>
        </p:txBody>
      </p:sp>
      <p:sp>
        <p:nvSpPr>
          <p:cNvPr id="10" name="TextBox 9" descr="Nikki Craig&#10;Assistant Director of HR, IT and Corporate Projects&#10;">
            <a:extLst>
              <a:ext uri="{FF2B5EF4-FFF2-40B4-BE49-F238E27FC236}">
                <a16:creationId xmlns:a16="http://schemas.microsoft.com/office/drawing/2014/main" id="{8639176C-D9E2-4460-93E3-ED58615B6C06}"/>
              </a:ext>
            </a:extLst>
          </p:cNvPr>
          <p:cNvSpPr txBox="1"/>
          <p:nvPr/>
        </p:nvSpPr>
        <p:spPr>
          <a:xfrm>
            <a:off x="3899474" y="1491958"/>
            <a:ext cx="4393052" cy="1138773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Nikki Craig</a:t>
            </a:r>
          </a:p>
          <a:p>
            <a:pPr algn="ctr"/>
            <a:r>
              <a:rPr lang="en-GB" sz="2000" dirty="0"/>
              <a:t>Assistant Director of HR, Corporate Projects and IT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2F0C084-758B-4749-94DD-F50F47D517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387106" y="2995019"/>
            <a:ext cx="9660630" cy="846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B008E9C-2799-A6C5-4EA7-556281EC5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387106" y="2989181"/>
            <a:ext cx="0" cy="589249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 descr="Vanessa Faulkner&#10;Head of HR People Services and Corporate Projects&#10;">
            <a:extLst>
              <a:ext uri="{FF2B5EF4-FFF2-40B4-BE49-F238E27FC236}">
                <a16:creationId xmlns:a16="http://schemas.microsoft.com/office/drawing/2014/main" id="{A7F043C4-89C4-4B0B-BC1D-9DDCB7E97894}"/>
              </a:ext>
            </a:extLst>
          </p:cNvPr>
          <p:cNvSpPr txBox="1"/>
          <p:nvPr/>
        </p:nvSpPr>
        <p:spPr>
          <a:xfrm>
            <a:off x="298373" y="3578430"/>
            <a:ext cx="2038970" cy="1015663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Vanessa Faulkner</a:t>
            </a:r>
          </a:p>
          <a:p>
            <a:pPr algn="ctr"/>
            <a:r>
              <a:rPr lang="en-GB" sz="1400" dirty="0"/>
              <a:t>Head of HR People Services and Corporate Projects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52956E7-F550-4046-AB2B-927D4FD370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764382" y="3002740"/>
            <a:ext cx="0" cy="575690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 descr="Leanne Mennie&#10;Service Lead - HR Business Partnering&#10;">
            <a:extLst>
              <a:ext uri="{FF2B5EF4-FFF2-40B4-BE49-F238E27FC236}">
                <a16:creationId xmlns:a16="http://schemas.microsoft.com/office/drawing/2014/main" id="{6BCC3532-ED37-F7F4-E2AA-06262399D9C7}"/>
              </a:ext>
            </a:extLst>
          </p:cNvPr>
          <p:cNvSpPr txBox="1"/>
          <p:nvPr/>
        </p:nvSpPr>
        <p:spPr>
          <a:xfrm>
            <a:off x="2736115" y="3580269"/>
            <a:ext cx="2056534" cy="1077218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Leanne </a:t>
            </a:r>
            <a:r>
              <a:rPr lang="en-GB" dirty="0" err="1"/>
              <a:t>Mennie</a:t>
            </a:r>
            <a:endParaRPr lang="en-GB" dirty="0"/>
          </a:p>
          <a:p>
            <a:pPr algn="ctr"/>
            <a:r>
              <a:rPr lang="en-GB" sz="1400" dirty="0"/>
              <a:t>Service Lead </a:t>
            </a:r>
            <a:r>
              <a:rPr lang="en-GB" sz="1800" dirty="0"/>
              <a:t>- </a:t>
            </a:r>
            <a:r>
              <a:rPr lang="en-GB" sz="1400" dirty="0"/>
              <a:t>HR Business Partnering</a:t>
            </a:r>
          </a:p>
          <a:p>
            <a:pPr algn="ctr"/>
            <a:endParaRPr lang="en-GB" sz="1400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B72CB2E-2777-9FD7-71A3-409939947C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236153" y="2971963"/>
            <a:ext cx="1" cy="606467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 descr="Marcus Van Romburgh&#10;Solutions Architect&#10;">
            <a:extLst>
              <a:ext uri="{FF2B5EF4-FFF2-40B4-BE49-F238E27FC236}">
                <a16:creationId xmlns:a16="http://schemas.microsoft.com/office/drawing/2014/main" id="{B77B7C0B-DE17-CC8A-0F7A-DB5C0F5D6464}"/>
              </a:ext>
            </a:extLst>
          </p:cNvPr>
          <p:cNvSpPr txBox="1"/>
          <p:nvPr/>
        </p:nvSpPr>
        <p:spPr>
          <a:xfrm>
            <a:off x="5198111" y="3568948"/>
            <a:ext cx="1971813" cy="1077218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Marcus Van </a:t>
            </a:r>
            <a:r>
              <a:rPr lang="en-GB" dirty="0" err="1"/>
              <a:t>Romburgh</a:t>
            </a:r>
            <a:endParaRPr lang="en-GB" dirty="0"/>
          </a:p>
          <a:p>
            <a:pPr algn="ctr"/>
            <a:r>
              <a:rPr lang="en-GB" sz="1400" dirty="0"/>
              <a:t>Solutions Architect</a:t>
            </a:r>
          </a:p>
          <a:p>
            <a:pPr algn="ctr"/>
            <a:endParaRPr lang="en-GB" sz="1400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24D7146-AC29-4B4D-82D1-F4B02D3D45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585101" y="2989180"/>
            <a:ext cx="0" cy="570039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 descr="Brian Smith&#10;Service Lead - IT Operations and Customer Experience&#10;">
            <a:extLst>
              <a:ext uri="{FF2B5EF4-FFF2-40B4-BE49-F238E27FC236}">
                <a16:creationId xmlns:a16="http://schemas.microsoft.com/office/drawing/2014/main" id="{8F56EA03-D62F-D504-7159-1EBE27B8C2FF}"/>
              </a:ext>
            </a:extLst>
          </p:cNvPr>
          <p:cNvSpPr txBox="1"/>
          <p:nvPr/>
        </p:nvSpPr>
        <p:spPr>
          <a:xfrm>
            <a:off x="7550022" y="3549654"/>
            <a:ext cx="2070159" cy="1077218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Brian Smith</a:t>
            </a:r>
          </a:p>
          <a:p>
            <a:pPr algn="ctr"/>
            <a:r>
              <a:rPr lang="en-GB" sz="1400" dirty="0"/>
              <a:t>Service Lead </a:t>
            </a:r>
            <a:r>
              <a:rPr lang="en-GB" sz="1800" dirty="0"/>
              <a:t>– </a:t>
            </a:r>
            <a:r>
              <a:rPr lang="en-GB" sz="1400" dirty="0"/>
              <a:t>IT Operations and Customer Experience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6268649-2C83-CD59-72D2-8383DC757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239504" y="2630731"/>
            <a:ext cx="0" cy="372009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 descr="Simon Arthur&#10;IT Strategic Lead&#10;">
            <a:extLst>
              <a:ext uri="{FF2B5EF4-FFF2-40B4-BE49-F238E27FC236}">
                <a16:creationId xmlns:a16="http://schemas.microsoft.com/office/drawing/2014/main" id="{71C5AEAF-6F61-4E9B-5701-0725C7894D1B}"/>
              </a:ext>
            </a:extLst>
          </p:cNvPr>
          <p:cNvSpPr txBox="1"/>
          <p:nvPr/>
        </p:nvSpPr>
        <p:spPr>
          <a:xfrm>
            <a:off x="9992578" y="3565043"/>
            <a:ext cx="1876240" cy="1046440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Simon Arthur</a:t>
            </a:r>
          </a:p>
          <a:p>
            <a:pPr algn="ctr"/>
            <a:r>
              <a:rPr lang="en-GB" sz="1400" dirty="0"/>
              <a:t>IT Strategic Lead</a:t>
            </a:r>
          </a:p>
          <a:p>
            <a:pPr algn="ctr"/>
            <a:endParaRPr lang="en-GB" sz="1400" dirty="0"/>
          </a:p>
          <a:p>
            <a:pPr algn="ctr"/>
            <a:endParaRPr lang="en-GB" sz="1400" dirty="0"/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9A6856DA-5FE1-0F5C-3846-4987E054D2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1047736" y="2989180"/>
            <a:ext cx="0" cy="570039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1043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F03DD-E220-29F4-A51E-7BCE30D0485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885440" y="256916"/>
            <a:ext cx="8468359" cy="1325563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Structure Level 8</a:t>
            </a:r>
          </a:p>
        </p:txBody>
      </p:sp>
      <p:sp>
        <p:nvSpPr>
          <p:cNvPr id="22" name="TextBox 21" descr="Elaine Browne&#10;Deputy Director of Law and Governance and Monitoring Officer&#10;">
            <a:extLst>
              <a:ext uri="{FF2B5EF4-FFF2-40B4-BE49-F238E27FC236}">
                <a16:creationId xmlns:a16="http://schemas.microsoft.com/office/drawing/2014/main" id="{B776B1F4-7193-4041-B471-87091C14D882}"/>
              </a:ext>
            </a:extLst>
          </p:cNvPr>
          <p:cNvSpPr txBox="1"/>
          <p:nvPr/>
        </p:nvSpPr>
        <p:spPr>
          <a:xfrm>
            <a:off x="3899474" y="1306712"/>
            <a:ext cx="4393052" cy="1446550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Elaine Browne</a:t>
            </a:r>
          </a:p>
          <a:p>
            <a:pPr algn="ctr"/>
            <a:r>
              <a:rPr lang="en-GB" sz="2000" dirty="0"/>
              <a:t>Deputy Director of Law and Governance and Monitoring Officer</a:t>
            </a:r>
          </a:p>
          <a:p>
            <a:pPr algn="ctr"/>
            <a:endParaRPr lang="en-GB" sz="2000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BD1B5BE-D274-46AA-80EF-E3678F5BC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134100" y="2753262"/>
            <a:ext cx="0" cy="613711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01B4273-4959-44E8-878C-AC76EE98CB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330574" y="3326541"/>
            <a:ext cx="8929792" cy="49364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11C2581-4277-4EF6-B746-517D3EA5A1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330574" y="3366972"/>
            <a:ext cx="0" cy="667278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 descr="Samantha-Lea Wootton&#10;Service Lead – Information Governance and Elections (Data Protection Officer">
            <a:extLst>
              <a:ext uri="{FF2B5EF4-FFF2-40B4-BE49-F238E27FC236}">
                <a16:creationId xmlns:a16="http://schemas.microsoft.com/office/drawing/2014/main" id="{303ABC0D-978C-43A8-BA28-6C67F4190DBE}"/>
              </a:ext>
            </a:extLst>
          </p:cNvPr>
          <p:cNvSpPr txBox="1"/>
          <p:nvPr/>
        </p:nvSpPr>
        <p:spPr>
          <a:xfrm>
            <a:off x="496455" y="4034250"/>
            <a:ext cx="2186865" cy="1508105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Samantha-Lea Wootton</a:t>
            </a:r>
          </a:p>
          <a:p>
            <a:pPr algn="ctr"/>
            <a:r>
              <a:rPr lang="en-GB" sz="1400" dirty="0"/>
              <a:t>Service Lead – Information Governance and Elections (Data Protection Officer)</a:t>
            </a:r>
          </a:p>
          <a:p>
            <a:pPr algn="ctr"/>
            <a:endParaRPr lang="en-GB" sz="1400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0E418D8-09DC-41A9-951A-1EF298A42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394491" y="3366973"/>
            <a:ext cx="0" cy="728833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 descr="Rebecca Thomas&#10;Team Leader – Executive Support&#10;Natacha Belanco&#10;(cover Mat Leave)&#10;">
            <a:extLst>
              <a:ext uri="{FF2B5EF4-FFF2-40B4-BE49-F238E27FC236}">
                <a16:creationId xmlns:a16="http://schemas.microsoft.com/office/drawing/2014/main" id="{269AA179-FFC7-40E4-9702-4CB35EC79E25}"/>
              </a:ext>
            </a:extLst>
          </p:cNvPr>
          <p:cNvSpPr txBox="1"/>
          <p:nvPr/>
        </p:nvSpPr>
        <p:spPr>
          <a:xfrm>
            <a:off x="3301058" y="4104738"/>
            <a:ext cx="2186865" cy="1446550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Rebecca Thomas</a:t>
            </a:r>
          </a:p>
          <a:p>
            <a:pPr algn="ctr"/>
            <a:r>
              <a:rPr lang="en-GB" sz="1400" dirty="0"/>
              <a:t>Team Leader – Executive Support</a:t>
            </a:r>
          </a:p>
          <a:p>
            <a:pPr algn="ctr"/>
            <a:r>
              <a:rPr lang="en-GB" sz="1400" dirty="0"/>
              <a:t>(</a:t>
            </a:r>
            <a:r>
              <a:rPr lang="en-GB" sz="1200" dirty="0"/>
              <a:t>Mat Leave</a:t>
            </a:r>
            <a:r>
              <a:rPr lang="en-GB" sz="1400" dirty="0"/>
              <a:t>)</a:t>
            </a:r>
          </a:p>
          <a:p>
            <a:pPr algn="ctr"/>
            <a:endParaRPr lang="en-GB" sz="1400" dirty="0"/>
          </a:p>
          <a:p>
            <a:pPr algn="ctr"/>
            <a:endParaRPr lang="en-GB" sz="140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5C7FBCD-08EA-4164-949D-E4780CA6F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82755" y="3366972"/>
            <a:ext cx="0" cy="728833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 descr="Helena Stevenson&#10;Head of Legal Services (mat leave)&#10;Cariona Herbert Solicitor, Head of Legal Services&#10;">
            <a:extLst>
              <a:ext uri="{FF2B5EF4-FFF2-40B4-BE49-F238E27FC236}">
                <a16:creationId xmlns:a16="http://schemas.microsoft.com/office/drawing/2014/main" id="{074B437B-DF6A-4115-B92D-9D1CA6ADC0FA}"/>
              </a:ext>
            </a:extLst>
          </p:cNvPr>
          <p:cNvSpPr txBox="1"/>
          <p:nvPr/>
        </p:nvSpPr>
        <p:spPr>
          <a:xfrm>
            <a:off x="6105661" y="4095805"/>
            <a:ext cx="2186865" cy="1446550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Helena Stevenson</a:t>
            </a:r>
          </a:p>
          <a:p>
            <a:pPr algn="ctr"/>
            <a:r>
              <a:rPr lang="en-GB" sz="1400" dirty="0"/>
              <a:t>Head of Legal Services (mat leave)</a:t>
            </a:r>
          </a:p>
          <a:p>
            <a:pPr algn="ctr"/>
            <a:r>
              <a:rPr lang="en-GB" sz="1400" dirty="0"/>
              <a:t>Catriona Herbert  Solicitor – Head of Legal Services</a:t>
            </a:r>
          </a:p>
          <a:p>
            <a:pPr algn="ctr"/>
            <a:endParaRPr lang="en-GB" sz="1400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D02936C-216D-4C3E-9342-DF91D9F0AB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0260366" y="3326541"/>
            <a:ext cx="0" cy="728833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 descr="Oran Norris-Browne&#10;Governance and Democratic Services Manager&#10;">
            <a:extLst>
              <a:ext uri="{FF2B5EF4-FFF2-40B4-BE49-F238E27FC236}">
                <a16:creationId xmlns:a16="http://schemas.microsoft.com/office/drawing/2014/main" id="{7C3CBF7D-8154-4060-A9C4-AD1F202DBDA3}"/>
              </a:ext>
            </a:extLst>
          </p:cNvPr>
          <p:cNvSpPr txBox="1"/>
          <p:nvPr/>
        </p:nvSpPr>
        <p:spPr>
          <a:xfrm>
            <a:off x="9166934" y="4055374"/>
            <a:ext cx="2186865" cy="1446550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Oran Norris-Browne</a:t>
            </a:r>
          </a:p>
          <a:p>
            <a:pPr algn="ctr"/>
            <a:r>
              <a:rPr lang="en-GB" sz="1400" dirty="0"/>
              <a:t>Governance and Democratic Services Manager</a:t>
            </a:r>
          </a:p>
          <a:p>
            <a:pPr algn="ctr"/>
            <a:endParaRPr lang="en-GB" sz="1400" dirty="0"/>
          </a:p>
          <a:p>
            <a:pPr algn="ctr"/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665645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EFFCD-286D-4E51-71F5-49DDF7CC10E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706224" y="131706"/>
            <a:ext cx="7647575" cy="1325563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 Structure Level 9</a:t>
            </a:r>
          </a:p>
        </p:txBody>
      </p:sp>
      <p:sp>
        <p:nvSpPr>
          <p:cNvPr id="19" name="TextBox 18" descr="Lin Ferguson&#10;Executive Director or Children's Services and Education&#10;">
            <a:extLst>
              <a:ext uri="{FF2B5EF4-FFF2-40B4-BE49-F238E27FC236}">
                <a16:creationId xmlns:a16="http://schemas.microsoft.com/office/drawing/2014/main" id="{D8741F3F-FC27-82D1-E48B-DEEE732F8810}"/>
              </a:ext>
            </a:extLst>
          </p:cNvPr>
          <p:cNvSpPr txBox="1"/>
          <p:nvPr/>
        </p:nvSpPr>
        <p:spPr>
          <a:xfrm>
            <a:off x="3706225" y="2004745"/>
            <a:ext cx="3749336" cy="1138773"/>
          </a:xfrm>
          <a:prstGeom prst="rect">
            <a:avLst/>
          </a:prstGeom>
          <a:noFill/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Lin Ferguson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Executive Director of Children’s Services and Education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45D6B9C-25BB-8382-C871-563A8201C1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11" idx="1"/>
          </p:cNvCxnSpPr>
          <p:nvPr/>
        </p:nvCxnSpPr>
        <p:spPr>
          <a:xfrm>
            <a:off x="7455561" y="2543592"/>
            <a:ext cx="1030215" cy="8629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TextBox 10" descr="Children Social Care Provided by Achieving for Children">
            <a:extLst>
              <a:ext uri="{FF2B5EF4-FFF2-40B4-BE49-F238E27FC236}">
                <a16:creationId xmlns:a16="http://schemas.microsoft.com/office/drawing/2014/main" id="{91F22BDC-31DB-BC4B-E3A9-0A5D70ECB53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8485776" y="2090556"/>
            <a:ext cx="2651335" cy="923330"/>
          </a:xfrm>
          <a:prstGeom prst="rect">
            <a:avLst/>
          </a:prstGeom>
          <a:noFill/>
          <a:ln w="28575">
            <a:solidFill>
              <a:srgbClr val="660066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dirty="0"/>
              <a:t>Childrens Social Care Provided by Achieving for Children </a:t>
            </a:r>
            <a:r>
              <a:rPr lang="en-GB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(AfC)</a:t>
            </a:r>
            <a:endParaRPr lang="en-GB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1B414E8F-52C8-E8D2-46D0-A856B41C4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662887" y="3153126"/>
            <a:ext cx="0" cy="312966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411BDE6-19EF-44B0-CA15-D36C9858D1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925495" y="3475551"/>
            <a:ext cx="5319231" cy="0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D1F51ED-ACCE-0FE7-F7D2-8F40CB0F4C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925495" y="3466092"/>
            <a:ext cx="0" cy="396221"/>
          </a:xfrm>
          <a:prstGeom prst="line">
            <a:avLst/>
          </a:prstGeom>
          <a:ln w="28575">
            <a:solidFill>
              <a:srgbClr val="66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 descr="Clive Haines&#10;Head of Education and Schools&#10;&#10;">
            <a:extLst>
              <a:ext uri="{FF2B5EF4-FFF2-40B4-BE49-F238E27FC236}">
                <a16:creationId xmlns:a16="http://schemas.microsoft.com/office/drawing/2014/main" id="{D0580762-8F86-4DD4-F257-13FF6DE7D787}"/>
              </a:ext>
            </a:extLst>
          </p:cNvPr>
          <p:cNvSpPr txBox="1"/>
          <p:nvPr/>
        </p:nvSpPr>
        <p:spPr>
          <a:xfrm>
            <a:off x="1633642" y="3851883"/>
            <a:ext cx="2191689" cy="1384995"/>
          </a:xfrm>
          <a:prstGeom prst="rect">
            <a:avLst/>
          </a:prstGeom>
          <a:noFill/>
          <a:ln w="28575">
            <a:solidFill>
              <a:srgbClr val="660066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Clive Haines</a:t>
            </a:r>
          </a:p>
          <a:p>
            <a:pPr algn="ctr"/>
            <a:r>
              <a:rPr lang="en-GB" sz="1400" dirty="0"/>
              <a:t>Head of Education and Schools </a:t>
            </a:r>
          </a:p>
          <a:p>
            <a:pPr algn="ctr"/>
            <a:endParaRPr lang="en-GB" sz="1400" dirty="0"/>
          </a:p>
          <a:p>
            <a:pPr algn="ctr"/>
            <a:r>
              <a:rPr lang="en-GB" sz="1200" dirty="0"/>
              <a:t>* Employed by AfC, seconded 1 day per week to RBWM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E60DCD5-FE0E-0151-2226-D7CFDF6AC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244726" y="3466092"/>
            <a:ext cx="0" cy="405680"/>
          </a:xfrm>
          <a:prstGeom prst="line">
            <a:avLst/>
          </a:prstGeom>
          <a:ln w="28575">
            <a:solidFill>
              <a:srgbClr val="5C0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 descr="Sarah Moran&#10;Deputy Director Social Care and Early Help&#10;">
            <a:extLst>
              <a:ext uri="{FF2B5EF4-FFF2-40B4-BE49-F238E27FC236}">
                <a16:creationId xmlns:a16="http://schemas.microsoft.com/office/drawing/2014/main" id="{A288C00E-7B26-4CC3-6ADD-B7310B864D62}"/>
              </a:ext>
            </a:extLst>
          </p:cNvPr>
          <p:cNvSpPr txBox="1"/>
          <p:nvPr/>
        </p:nvSpPr>
        <p:spPr>
          <a:xfrm>
            <a:off x="7148881" y="3862313"/>
            <a:ext cx="2191689" cy="1384995"/>
          </a:xfrm>
          <a:prstGeom prst="rect">
            <a:avLst/>
          </a:prstGeom>
          <a:solidFill>
            <a:srgbClr val="FFFFFF"/>
          </a:solidFill>
          <a:ln w="28575">
            <a:solidFill>
              <a:srgbClr val="5C0464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Sarah Moran</a:t>
            </a:r>
          </a:p>
          <a:p>
            <a:pPr algn="ctr"/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Deputy Director Social Care and Early Help </a:t>
            </a:r>
          </a:p>
          <a:p>
            <a:pPr algn="ctr"/>
            <a:endParaRPr lang="en-GB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*Employed by RBWM, seconded full time to AfC</a:t>
            </a:r>
          </a:p>
        </p:txBody>
      </p:sp>
    </p:spTree>
    <p:extLst>
      <p:ext uri="{BB962C8B-B14F-4D97-AF65-F5344CB8AC3E}">
        <p14:creationId xmlns:p14="http://schemas.microsoft.com/office/powerpoint/2010/main" val="1659116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DEC5139DDAE24894ED6DE1E9BF1215" ma:contentTypeVersion="17" ma:contentTypeDescription="Create a new document." ma:contentTypeScope="" ma:versionID="968782cbde35d15a08af22fe85075993">
  <xsd:schema xmlns:xsd="http://www.w3.org/2001/XMLSchema" xmlns:xs="http://www.w3.org/2001/XMLSchema" xmlns:p="http://schemas.microsoft.com/office/2006/metadata/properties" xmlns:ns3="ea7d8e8a-368d-4268-8573-3416adb29099" xmlns:ns4="d0df9605-8bd5-4bd9-862b-fd6fe4584109" targetNamespace="http://schemas.microsoft.com/office/2006/metadata/properties" ma:root="true" ma:fieldsID="5fb1db2b546c263261067ec35c154cb2" ns3:_="" ns4:_="">
    <xsd:import namespace="ea7d8e8a-368d-4268-8573-3416adb29099"/>
    <xsd:import namespace="d0df9605-8bd5-4bd9-862b-fd6fe45841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7d8e8a-368d-4268-8573-3416adb290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df9605-8bd5-4bd9-862b-fd6fe45841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ea7d8e8a-368d-4268-8573-3416adb29099" xsi:nil="true"/>
  </documentManagement>
</p:properties>
</file>

<file path=customXml/itemProps1.xml><?xml version="1.0" encoding="utf-8"?>
<ds:datastoreItem xmlns:ds="http://schemas.openxmlformats.org/officeDocument/2006/customXml" ds:itemID="{1A3C1D18-755F-4E1A-9AA3-3001BED8E4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a7d8e8a-368d-4268-8573-3416adb29099"/>
    <ds:schemaRef ds:uri="d0df9605-8bd5-4bd9-862b-fd6fe45841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68FA196-B3E2-4B78-8D93-5A39348C6E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19B155-E33C-4259-BD6C-1F77B604AA2A}">
  <ds:schemaRefs>
    <ds:schemaRef ds:uri="http://www.w3.org/XML/1998/namespace"/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d0df9605-8bd5-4bd9-862b-fd6fe4584109"/>
    <ds:schemaRef ds:uri="http://schemas.openxmlformats.org/package/2006/metadata/core-properties"/>
    <ds:schemaRef ds:uri="ea7d8e8a-368d-4268-8573-3416adb2909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12942</TotalTime>
  <Words>951</Words>
  <Application>Microsoft Office PowerPoint</Application>
  <PresentationFormat>Widescreen</PresentationFormat>
  <Paragraphs>280</Paragraphs>
  <Slides>19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Royal Borough of Windsor and Maidenhead  Organisation Chart August 2025</vt:lpstr>
      <vt:lpstr>Structure Level 2</vt:lpstr>
      <vt:lpstr>Structure Level 3</vt:lpstr>
      <vt:lpstr>Structure Level 4</vt:lpstr>
      <vt:lpstr>Structure Level 5</vt:lpstr>
      <vt:lpstr>Structure Level 6</vt:lpstr>
      <vt:lpstr>Structure Level 7</vt:lpstr>
      <vt:lpstr>Structure Level 8</vt:lpstr>
      <vt:lpstr> Structure Level 9</vt:lpstr>
      <vt:lpstr>Structure Level 10</vt:lpstr>
      <vt:lpstr>Structure Level 11 </vt:lpstr>
      <vt:lpstr>Structure Level 12 </vt:lpstr>
      <vt:lpstr>Structure Level 13</vt:lpstr>
      <vt:lpstr>Structure Level 14</vt:lpstr>
      <vt:lpstr>Structure Level 15 </vt:lpstr>
      <vt:lpstr>Structure Level 16</vt:lpstr>
      <vt:lpstr>Structure Level 17</vt:lpstr>
      <vt:lpstr>Structure Level 18</vt:lpstr>
      <vt:lpstr>Structure Level 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RBWM structure chart</dc:title>
  <dc:creator>Sapir Tal</dc:creator>
  <cp:lastModifiedBy>Nicky Hodges</cp:lastModifiedBy>
  <cp:revision>108</cp:revision>
  <cp:lastPrinted>2025-03-13T14:54:40Z</cp:lastPrinted>
  <dcterms:created xsi:type="dcterms:W3CDTF">2021-04-04T09:17:19Z</dcterms:created>
  <dcterms:modified xsi:type="dcterms:W3CDTF">2025-08-18T06:12:48Z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0x010100DDDEC5139DDAE24894ED6DE1E9BF1215</vt:lpwstr>
  </property>
</Properties>
</file>